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75" r:id="rId2"/>
    <p:sldId id="388" r:id="rId3"/>
    <p:sldId id="310" r:id="rId4"/>
    <p:sldId id="387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75" r:id="rId13"/>
    <p:sldId id="311" r:id="rId14"/>
    <p:sldId id="360" r:id="rId15"/>
    <p:sldId id="364" r:id="rId16"/>
    <p:sldId id="365" r:id="rId17"/>
    <p:sldId id="304" r:id="rId18"/>
    <p:sldId id="305" r:id="rId19"/>
    <p:sldId id="377" r:id="rId20"/>
    <p:sldId id="306" r:id="rId21"/>
    <p:sldId id="307" r:id="rId22"/>
    <p:sldId id="389" r:id="rId23"/>
  </p:sldIdLst>
  <p:sldSz cx="9144000" cy="6858000" type="screen4x3"/>
  <p:notesSz cx="7053263" cy="12052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9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60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60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00111A-9F69-474D-8B11-B90990CFBA18}" type="datetimeFigureOut">
              <a:rPr lang="en-US"/>
              <a:pPr>
                <a:defRPr/>
              </a:pPr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1447463"/>
            <a:ext cx="3055938" cy="60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11447463"/>
            <a:ext cx="3055937" cy="603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362C16-F4E9-4160-BD78-F1B088EFE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64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604838"/>
          </a:xfrm>
          <a:prstGeom prst="rect">
            <a:avLst/>
          </a:prstGeom>
        </p:spPr>
        <p:txBody>
          <a:bodyPr vert="horz" lIns="109170" tIns="54585" rIns="109170" bIns="54585" rtlCol="0"/>
          <a:lstStyle>
            <a:lvl1pPr algn="l">
              <a:defRPr sz="1400">
                <a:latin typeface="Garamond" panose="02020404030301010803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604838"/>
          </a:xfrm>
          <a:prstGeom prst="rect">
            <a:avLst/>
          </a:prstGeom>
        </p:spPr>
        <p:txBody>
          <a:bodyPr vert="horz" wrap="square" lIns="109170" tIns="54585" rIns="109170" bIns="5458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F4EB510-B98F-48AA-9161-66FD4D9DE70B}" type="datetimeFigureOut">
              <a:rPr lang="en-GB"/>
              <a:pPr>
                <a:defRPr/>
              </a:pPr>
              <a:t>24/07/2019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1506538"/>
            <a:ext cx="5421313" cy="4067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9170" tIns="54585" rIns="109170" bIns="54585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5800725"/>
            <a:ext cx="5643563" cy="4745038"/>
          </a:xfrm>
          <a:prstGeom prst="rect">
            <a:avLst/>
          </a:prstGeom>
        </p:spPr>
        <p:txBody>
          <a:bodyPr vert="horz" lIns="109170" tIns="54585" rIns="109170" bIns="5458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447463"/>
            <a:ext cx="3055938" cy="604837"/>
          </a:xfrm>
          <a:prstGeom prst="rect">
            <a:avLst/>
          </a:prstGeom>
        </p:spPr>
        <p:txBody>
          <a:bodyPr vert="horz" lIns="109170" tIns="54585" rIns="109170" bIns="54585" rtlCol="0" anchor="b"/>
          <a:lstStyle>
            <a:lvl1pPr algn="l">
              <a:defRPr sz="1400">
                <a:latin typeface="Garamond" panose="02020404030301010803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11447463"/>
            <a:ext cx="3055937" cy="604837"/>
          </a:xfrm>
          <a:prstGeom prst="rect">
            <a:avLst/>
          </a:prstGeom>
        </p:spPr>
        <p:txBody>
          <a:bodyPr vert="horz" wrap="square" lIns="109170" tIns="54585" rIns="109170" bIns="54585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590AE6-5308-499A-AD7D-6CCB73D6792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356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98400C2-FB88-4A34-8519-4999A5549314}" type="slidenum">
              <a:rPr lang="en-GB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01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NHS National Health service </a:t>
            </a:r>
            <a:r>
              <a:rPr lang="en-US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nama bersama tiga dari empat kesehatan didanai publik sistem di inggris 1948</a:t>
            </a:r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A2BE751-882C-427C-8DF9-94A828F60EE1}" type="slidenum">
              <a:rPr lang="en-GB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Individu :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083855E-A8C5-427D-BBA9-7FCBCC855046}" type="slidenum">
              <a:rPr lang="en-GB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04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Kotak kuning harus diidentifikasi, analisis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933F8C3-4DCA-48DD-B59F-15BED64D69B7}" type="slidenum">
              <a:rPr lang="en-GB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42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28E5CF3-E46B-4486-B2B2-81F6AD94EBD8}" type="slidenum">
              <a:rPr lang="en-GB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4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Identifikasi, analisis, evaluasi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0748594-65DD-408B-87DA-7546C053AA61}" type="slidenum">
              <a:rPr lang="en-GB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76 h 1906"/>
                <a:gd name="T4" fmla="*/ 6168 w 5740"/>
                <a:gd name="T5" fmla="*/ 376 h 1906"/>
                <a:gd name="T6" fmla="*/ 616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11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1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14F536-CABF-4F8A-9E77-08612C46D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8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8176B-AB94-42DB-B37F-5FBF7132842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8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449ED-E1A5-4ACD-93FF-E470F0FD5E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5E858-B64E-49FF-ABF9-8A671C311E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35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ACB7-BB4F-44AF-93CA-D283E23AAB8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8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F1234-8879-47E2-9201-4720D22DB6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3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44F1F-A04A-45DA-907E-122B5D70DB7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F22B3-00BC-4972-A697-7381875984D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2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F698F-1FAE-418A-B2E5-65DFE40B8B6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5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114EC-1E55-44AE-A7DF-E071314FFF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E306D-9711-4210-A5AC-77B179C4BD1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428C5-F4EA-419C-B963-5F2296695C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2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CBD19-EF4B-40F8-9FC5-405049328CB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5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020FB-0D48-4FE0-B702-E98CC68B075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5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806662B-7EC7-412D-9E12-78FA03C333C1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01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901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901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1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901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76 h 1906"/>
                <a:gd name="T4" fmla="*/ 6168 w 5740"/>
                <a:gd name="T5" fmla="*/ 376 h 1906"/>
                <a:gd name="T6" fmla="*/ 616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01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3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hlink"/>
                </a:solidFill>
                <a:ea typeface="ＭＳ Ｐゴシック" pitchFamily="34" charset="-128"/>
              </a:rPr>
              <a:t>Konsep dan proses manajemen risiko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ＭＳ Ｐゴシック" pitchFamily="34" charset="-128"/>
              </a:rPr>
              <a:t>Financial risks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0"/>
            <a:ext cx="91059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0" y="5780088"/>
            <a:ext cx="9144000" cy="10779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3200"/>
              <a:t>Contoh: pasien tidak bayar, klaim tidak dibayar, </a:t>
            </a:r>
          </a:p>
          <a:p>
            <a:pPr algn="ctr"/>
            <a:r>
              <a:rPr lang="en-US" sz="3200"/>
              <a:t> dsb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944563"/>
          </a:xfrm>
        </p:spPr>
        <p:txBody>
          <a:bodyPr/>
          <a:lstStyle/>
          <a:p>
            <a:pPr>
              <a:defRPr/>
            </a:pPr>
            <a:r>
              <a:rPr lang="en-US" smtClean="0">
                <a:ea typeface="ＭＳ Ｐゴシック" pitchFamily="34" charset="-128"/>
              </a:rPr>
              <a:t>Other risks</a:t>
            </a: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0" y="5486400"/>
            <a:ext cx="91440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3200"/>
              <a:t>risiko di luar 5 risiko yang sudah dibahas: ambulans mengalami kecelakaan, dsb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219200" y="3048000"/>
            <a:ext cx="7315200" cy="3276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90488" tIns="44450" rIns="90488" bIns="44450"/>
          <a:lstStyle/>
          <a:p>
            <a:pPr marL="857250" lvl="1" indent="-285750" defTabSz="762000" eaLnBrk="1" hangingPunct="1">
              <a:lnSpc>
                <a:spcPct val="70000"/>
              </a:lnSpc>
              <a:spcBef>
                <a:spcPct val="20000"/>
              </a:spcBef>
              <a:buFontTx/>
              <a:buChar char="–"/>
              <a:defRPr/>
            </a:pPr>
            <a:endParaRPr lang="en-AU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57250" lvl="1" indent="-285750" defTabSz="762000" eaLnBrk="1" hangingPunct="1">
              <a:lnSpc>
                <a:spcPct val="70000"/>
              </a:lnSpc>
              <a:spcBef>
                <a:spcPct val="20000"/>
              </a:spcBef>
              <a:defRPr/>
            </a:pPr>
            <a:endParaRPr lang="en-US" sz="2100" baseline="30000">
              <a:effectLst>
                <a:outerShdw blurRad="38100" dist="38100" dir="2700000" algn="tl">
                  <a:srgbClr val="000000"/>
                </a:outerShdw>
              </a:effectLst>
              <a:latin typeface="CG Times (W1)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5721350" y="2857500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altLang="ja-JP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Multi-Causal Theory </a:t>
            </a:r>
          </a:p>
          <a:p>
            <a:pPr algn="ctr" eaLnBrk="1" hangingPunct="1">
              <a:defRPr/>
            </a:pPr>
            <a:r>
              <a:rPr lang="en-US" altLang="ja-JP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“Swiss Cheese” diagram </a:t>
            </a:r>
          </a:p>
          <a:p>
            <a:pPr algn="ctr" eaLnBrk="1" hangingPunct="1">
              <a:defRPr/>
            </a:pPr>
            <a:r>
              <a:rPr lang="en-US" altLang="ja-JP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(Reason, 1991)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295400"/>
            <a:ext cx="9169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457200" y="228600"/>
            <a:ext cx="6705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hlink"/>
                </a:solidFill>
                <a:ea typeface="ＭＳ Ｐゴシック" pitchFamily="34" charset="-128"/>
              </a:rPr>
              <a:t>Lingkup risk analysis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1905000"/>
            <a:ext cx="53340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4000" smtClean="0">
                <a:solidFill>
                  <a:schemeClr val="bg2"/>
                </a:solidFill>
                <a:ea typeface="ＭＳ Ｐゴシック" pitchFamily="34" charset="-128"/>
              </a:rPr>
              <a:t>What can happen</a:t>
            </a:r>
          </a:p>
          <a:p>
            <a:pPr lvl="1" eaLnBrk="1" hangingPunct="1">
              <a:defRPr/>
            </a:pPr>
            <a:r>
              <a:rPr lang="en-US" sz="4000" smtClean="0">
                <a:solidFill>
                  <a:schemeClr val="bg2"/>
                </a:solidFill>
                <a:ea typeface="ＭＳ Ｐゴシック" pitchFamily="34" charset="-128"/>
              </a:rPr>
              <a:t>When it could happen</a:t>
            </a:r>
          </a:p>
          <a:p>
            <a:pPr lvl="1" eaLnBrk="1" hangingPunct="1">
              <a:defRPr/>
            </a:pPr>
            <a:r>
              <a:rPr lang="en-US" sz="4000" smtClean="0">
                <a:solidFill>
                  <a:schemeClr val="bg2"/>
                </a:solidFill>
                <a:ea typeface="ＭＳ Ｐゴシック" pitchFamily="34" charset="-128"/>
              </a:rPr>
              <a:t>Factors associated with the occurrence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>
                <a:ea typeface="+mj-ea"/>
                <a:cs typeface="+mj-cs"/>
              </a:rPr>
              <a:t>Proses </a:t>
            </a:r>
            <a:r>
              <a:rPr lang="en-GB" altLang="en-US" dirty="0" err="1" smtClean="0">
                <a:ea typeface="+mj-ea"/>
                <a:cs typeface="+mj-cs"/>
              </a:rPr>
              <a:t>manajemen</a:t>
            </a:r>
            <a:r>
              <a:rPr lang="en-GB" altLang="en-US" dirty="0" smtClean="0">
                <a:ea typeface="+mj-ea"/>
                <a:cs typeface="+mj-cs"/>
              </a:rPr>
              <a:t> </a:t>
            </a:r>
            <a:r>
              <a:rPr lang="en-GB" altLang="en-US" dirty="0" err="1" smtClean="0">
                <a:ea typeface="+mj-ea"/>
                <a:cs typeface="+mj-cs"/>
              </a:rPr>
              <a:t>risiko</a:t>
            </a:r>
            <a:endParaRPr lang="en-US" altLang="en-US" dirty="0">
              <a:ea typeface="+mj-ea"/>
              <a:cs typeface="+mj-cs"/>
            </a:endParaRPr>
          </a:p>
        </p:txBody>
      </p:sp>
      <p:sp>
        <p:nvSpPr>
          <p:cNvPr id="220279" name="Rectangle 119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0" y="1524000"/>
            <a:ext cx="4008438" cy="41021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en-GB" altLang="en-US" sz="2394" b="1" dirty="0">
              <a:ea typeface="+mn-ea"/>
              <a:cs typeface="+mn-cs"/>
            </a:endParaRPr>
          </a:p>
          <a:p>
            <a:pPr>
              <a:defRPr/>
            </a:pPr>
            <a:r>
              <a:rPr lang="en-GB" altLang="en-US" dirty="0">
                <a:ea typeface="+mn-ea"/>
                <a:cs typeface="+mn-cs"/>
              </a:rPr>
              <a:t>What might go wrong or has gone wrong?</a:t>
            </a:r>
          </a:p>
          <a:p>
            <a:pPr>
              <a:defRPr/>
            </a:pPr>
            <a:r>
              <a:rPr lang="en-GB" altLang="en-US" dirty="0">
                <a:ea typeface="+mn-ea"/>
                <a:cs typeface="+mn-cs"/>
              </a:rPr>
              <a:t>What is likelihood or probability?</a:t>
            </a:r>
          </a:p>
          <a:p>
            <a:pPr>
              <a:defRPr/>
            </a:pPr>
            <a:r>
              <a:rPr lang="en-GB" altLang="en-US" dirty="0">
                <a:ea typeface="+mn-ea"/>
                <a:cs typeface="+mn-cs"/>
              </a:rPr>
              <a:t>What are the consequences (severity)? </a:t>
            </a:r>
          </a:p>
          <a:p>
            <a:pPr>
              <a:defRPr/>
            </a:pPr>
            <a:r>
              <a:rPr lang="en-GB" altLang="en-US" dirty="0">
                <a:ea typeface="+mn-ea"/>
                <a:cs typeface="+mn-cs"/>
              </a:rPr>
              <a:t>What is the level of risk? Any mitigating factors?</a:t>
            </a:r>
          </a:p>
          <a:p>
            <a:pPr>
              <a:defRPr/>
            </a:pPr>
            <a:endParaRPr lang="en-GB" altLang="en-US" sz="2394" dirty="0">
              <a:ea typeface="+mn-ea"/>
              <a:cs typeface="+mn-cs"/>
            </a:endParaRPr>
          </a:p>
          <a:p>
            <a:pPr>
              <a:defRPr/>
            </a:pPr>
            <a:endParaRPr lang="en-US" altLang="en-US" sz="2394" dirty="0">
              <a:ea typeface="+mn-ea"/>
              <a:cs typeface="+mn-cs"/>
            </a:endParaRPr>
          </a:p>
        </p:txBody>
      </p:sp>
      <p:grpSp>
        <p:nvGrpSpPr>
          <p:cNvPr id="16388" name="Group 4"/>
          <p:cNvGrpSpPr>
            <a:grpSpLocks noChangeAspect="1"/>
          </p:cNvGrpSpPr>
          <p:nvPr/>
        </p:nvGrpSpPr>
        <p:grpSpPr bwMode="auto">
          <a:xfrm>
            <a:off x="358775" y="1617663"/>
            <a:ext cx="4341813" cy="3983037"/>
            <a:chOff x="535" y="1290"/>
            <a:chExt cx="2540" cy="2775"/>
          </a:xfrm>
        </p:grpSpPr>
        <p:sp>
          <p:nvSpPr>
            <p:cNvPr id="16394" name="AutoShape 5"/>
            <p:cNvSpPr>
              <a:spLocks noChangeAspect="1" noChangeArrowheads="1" noTextEdit="1"/>
            </p:cNvSpPr>
            <p:nvPr/>
          </p:nvSpPr>
          <p:spPr bwMode="auto">
            <a:xfrm>
              <a:off x="535" y="1290"/>
              <a:ext cx="2540" cy="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Rectangle 6"/>
            <p:cNvSpPr>
              <a:spLocks noChangeArrowheads="1"/>
            </p:cNvSpPr>
            <p:nvPr/>
          </p:nvSpPr>
          <p:spPr bwMode="auto">
            <a:xfrm>
              <a:off x="950" y="3653"/>
              <a:ext cx="1409" cy="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396" name="Rectangle 7"/>
            <p:cNvSpPr>
              <a:spLocks noChangeArrowheads="1"/>
            </p:cNvSpPr>
            <p:nvPr/>
          </p:nvSpPr>
          <p:spPr bwMode="auto">
            <a:xfrm>
              <a:off x="950" y="3653"/>
              <a:ext cx="1409" cy="400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168" name="Rectangle 8"/>
            <p:cNvSpPr>
              <a:spLocks noChangeArrowheads="1"/>
            </p:cNvSpPr>
            <p:nvPr/>
          </p:nvSpPr>
          <p:spPr bwMode="auto">
            <a:xfrm>
              <a:off x="965" y="3667"/>
              <a:ext cx="335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Review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398" name="Rectangle 9"/>
            <p:cNvSpPr>
              <a:spLocks noChangeArrowheads="1"/>
            </p:cNvSpPr>
            <p:nvPr/>
          </p:nvSpPr>
          <p:spPr bwMode="auto">
            <a:xfrm>
              <a:off x="547" y="1603"/>
              <a:ext cx="202" cy="24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399" name="Rectangle 10"/>
            <p:cNvSpPr>
              <a:spLocks noChangeArrowheads="1"/>
            </p:cNvSpPr>
            <p:nvPr/>
          </p:nvSpPr>
          <p:spPr bwMode="auto">
            <a:xfrm>
              <a:off x="547" y="1603"/>
              <a:ext cx="202" cy="2450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171" name="Rectangle 11"/>
            <p:cNvSpPr>
              <a:spLocks noChangeArrowheads="1"/>
            </p:cNvSpPr>
            <p:nvPr/>
          </p:nvSpPr>
          <p:spPr bwMode="auto">
            <a:xfrm rot="16200000">
              <a:off x="612" y="3118"/>
              <a:ext cx="49" cy="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2" name="Rectangle 12"/>
            <p:cNvSpPr>
              <a:spLocks noChangeArrowheads="1"/>
            </p:cNvSpPr>
            <p:nvPr/>
          </p:nvSpPr>
          <p:spPr bwMode="auto">
            <a:xfrm rot="16200000">
              <a:off x="629" y="3085"/>
              <a:ext cx="2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i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3" name="Rectangle 13"/>
            <p:cNvSpPr>
              <a:spLocks noChangeArrowheads="1"/>
            </p:cNvSpPr>
            <p:nvPr/>
          </p:nvSpPr>
          <p:spPr bwMode="auto">
            <a:xfrm rot="16200000">
              <a:off x="619" y="3053"/>
              <a:ext cx="4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s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4" name="Rectangle 14"/>
            <p:cNvSpPr>
              <a:spLocks noChangeArrowheads="1"/>
            </p:cNvSpPr>
            <p:nvPr/>
          </p:nvSpPr>
          <p:spPr bwMode="auto">
            <a:xfrm rot="16200000">
              <a:off x="619" y="3011"/>
              <a:ext cx="4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k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5" name="Rectangle 15"/>
            <p:cNvSpPr>
              <a:spLocks noChangeArrowheads="1"/>
            </p:cNvSpPr>
            <p:nvPr/>
          </p:nvSpPr>
          <p:spPr bwMode="auto">
            <a:xfrm rot="16200000">
              <a:off x="630" y="2980"/>
              <a:ext cx="20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 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6" name="Rectangle 16"/>
            <p:cNvSpPr>
              <a:spLocks noChangeArrowheads="1"/>
            </p:cNvSpPr>
            <p:nvPr/>
          </p:nvSpPr>
          <p:spPr bwMode="auto">
            <a:xfrm rot="16200000">
              <a:off x="612" y="2944"/>
              <a:ext cx="53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C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7" name="Rectangle 17"/>
            <p:cNvSpPr>
              <a:spLocks noChangeArrowheads="1"/>
            </p:cNvSpPr>
            <p:nvPr/>
          </p:nvSpPr>
          <p:spPr bwMode="auto">
            <a:xfrm rot="16200000">
              <a:off x="611" y="2909"/>
              <a:ext cx="42" cy="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o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8" name="Rectangle 18"/>
            <p:cNvSpPr>
              <a:spLocks noChangeArrowheads="1"/>
            </p:cNvSpPr>
            <p:nvPr/>
          </p:nvSpPr>
          <p:spPr bwMode="auto">
            <a:xfrm rot="16200000">
              <a:off x="609" y="2845"/>
              <a:ext cx="63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m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79" name="Rectangle 19"/>
            <p:cNvSpPr>
              <a:spLocks noChangeArrowheads="1"/>
            </p:cNvSpPr>
            <p:nvPr/>
          </p:nvSpPr>
          <p:spPr bwMode="auto">
            <a:xfrm rot="16200000">
              <a:off x="610" y="2782"/>
              <a:ext cx="6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m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0" name="Rectangle 20"/>
            <p:cNvSpPr>
              <a:spLocks noChangeArrowheads="1"/>
            </p:cNvSpPr>
            <p:nvPr/>
          </p:nvSpPr>
          <p:spPr bwMode="auto">
            <a:xfrm rot="16200000">
              <a:off x="617" y="2733"/>
              <a:ext cx="4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u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1" name="Rectangle 21"/>
            <p:cNvSpPr>
              <a:spLocks noChangeArrowheads="1"/>
            </p:cNvSpPr>
            <p:nvPr/>
          </p:nvSpPr>
          <p:spPr bwMode="auto">
            <a:xfrm rot="16200000">
              <a:off x="611" y="2692"/>
              <a:ext cx="42" cy="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n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2" name="Rectangle 22"/>
            <p:cNvSpPr>
              <a:spLocks noChangeArrowheads="1"/>
            </p:cNvSpPr>
            <p:nvPr/>
          </p:nvSpPr>
          <p:spPr bwMode="auto">
            <a:xfrm rot="16200000">
              <a:off x="631" y="2655"/>
              <a:ext cx="19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i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3" name="Rectangle 23"/>
            <p:cNvSpPr>
              <a:spLocks noChangeArrowheads="1"/>
            </p:cNvSpPr>
            <p:nvPr/>
          </p:nvSpPr>
          <p:spPr bwMode="auto">
            <a:xfrm rot="16200000">
              <a:off x="619" y="2631"/>
              <a:ext cx="38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c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4" name="Rectangle 24"/>
            <p:cNvSpPr>
              <a:spLocks noChangeArrowheads="1"/>
            </p:cNvSpPr>
            <p:nvPr/>
          </p:nvSpPr>
          <p:spPr bwMode="auto">
            <a:xfrm rot="16200000">
              <a:off x="619" y="2587"/>
              <a:ext cx="38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a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5" name="Rectangle 25"/>
            <p:cNvSpPr>
              <a:spLocks noChangeArrowheads="1"/>
            </p:cNvSpPr>
            <p:nvPr/>
          </p:nvSpPr>
          <p:spPr bwMode="auto">
            <a:xfrm rot="16200000">
              <a:off x="625" y="2559"/>
              <a:ext cx="23" cy="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t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6" name="Rectangle 26"/>
            <p:cNvSpPr>
              <a:spLocks noChangeArrowheads="1"/>
            </p:cNvSpPr>
            <p:nvPr/>
          </p:nvSpPr>
          <p:spPr bwMode="auto">
            <a:xfrm rot="16200000">
              <a:off x="629" y="2532"/>
              <a:ext cx="2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i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7" name="Rectangle 27"/>
            <p:cNvSpPr>
              <a:spLocks noChangeArrowheads="1"/>
            </p:cNvSpPr>
            <p:nvPr/>
          </p:nvSpPr>
          <p:spPr bwMode="auto">
            <a:xfrm rot="16200000">
              <a:off x="617" y="2508"/>
              <a:ext cx="4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o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188" name="Rectangle 28"/>
            <p:cNvSpPr>
              <a:spLocks noChangeArrowheads="1"/>
            </p:cNvSpPr>
            <p:nvPr/>
          </p:nvSpPr>
          <p:spPr bwMode="auto">
            <a:xfrm rot="16200000">
              <a:off x="611" y="2471"/>
              <a:ext cx="42" cy="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n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18" name="Rectangle 29"/>
            <p:cNvSpPr>
              <a:spLocks noChangeArrowheads="1"/>
            </p:cNvSpPr>
            <p:nvPr/>
          </p:nvSpPr>
          <p:spPr bwMode="auto">
            <a:xfrm>
              <a:off x="950" y="1603"/>
              <a:ext cx="1409" cy="90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19" name="Rectangle 30"/>
            <p:cNvSpPr>
              <a:spLocks noChangeArrowheads="1"/>
            </p:cNvSpPr>
            <p:nvPr/>
          </p:nvSpPr>
          <p:spPr bwMode="auto">
            <a:xfrm>
              <a:off x="950" y="1603"/>
              <a:ext cx="1409" cy="904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191" name="Rectangle 31"/>
            <p:cNvSpPr>
              <a:spLocks noChangeArrowheads="1"/>
            </p:cNvSpPr>
            <p:nvPr/>
          </p:nvSpPr>
          <p:spPr bwMode="auto">
            <a:xfrm>
              <a:off x="965" y="1618"/>
              <a:ext cx="476" cy="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Assessment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21" name="Rectangle 32"/>
            <p:cNvSpPr>
              <a:spLocks noChangeArrowheads="1"/>
            </p:cNvSpPr>
            <p:nvPr/>
          </p:nvSpPr>
          <p:spPr bwMode="auto">
            <a:xfrm>
              <a:off x="1151" y="2266"/>
              <a:ext cx="1006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22" name="Rectangle 33"/>
            <p:cNvSpPr>
              <a:spLocks noChangeArrowheads="1"/>
            </p:cNvSpPr>
            <p:nvPr/>
          </p:nvSpPr>
          <p:spPr bwMode="auto">
            <a:xfrm>
              <a:off x="1151" y="2266"/>
              <a:ext cx="1006" cy="161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194" name="Rectangle 34"/>
            <p:cNvSpPr>
              <a:spLocks noChangeArrowheads="1"/>
            </p:cNvSpPr>
            <p:nvPr/>
          </p:nvSpPr>
          <p:spPr bwMode="auto">
            <a:xfrm>
              <a:off x="1389" y="2303"/>
              <a:ext cx="423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Evaluation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24" name="Line 35"/>
            <p:cNvSpPr>
              <a:spLocks noChangeShapeType="1"/>
            </p:cNvSpPr>
            <p:nvPr/>
          </p:nvSpPr>
          <p:spPr bwMode="auto">
            <a:xfrm>
              <a:off x="1654" y="1905"/>
              <a:ext cx="1" cy="6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Freeform 36"/>
            <p:cNvSpPr>
              <a:spLocks/>
            </p:cNvSpPr>
            <p:nvPr/>
          </p:nvSpPr>
          <p:spPr bwMode="auto">
            <a:xfrm>
              <a:off x="1631" y="1959"/>
              <a:ext cx="46" cy="46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0 h 138"/>
                <a:gd name="T4" fmla="*/ 0 w 138"/>
                <a:gd name="T5" fmla="*/ 0 h 138"/>
                <a:gd name="T6" fmla="*/ 0 w 138"/>
                <a:gd name="T7" fmla="*/ 0 h 138"/>
                <a:gd name="T8" fmla="*/ 0 w 138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8"/>
                <a:gd name="T17" fmla="*/ 138 w 138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8">
                  <a:moveTo>
                    <a:pt x="69" y="138"/>
                  </a:moveTo>
                  <a:lnTo>
                    <a:pt x="138" y="0"/>
                  </a:lnTo>
                  <a:cubicBezTo>
                    <a:pt x="95" y="21"/>
                    <a:pt x="43" y="21"/>
                    <a:pt x="0" y="0"/>
                  </a:cubicBezTo>
                  <a:lnTo>
                    <a:pt x="69" y="1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26" name="Freeform 37"/>
            <p:cNvSpPr>
              <a:spLocks/>
            </p:cNvSpPr>
            <p:nvPr/>
          </p:nvSpPr>
          <p:spPr bwMode="auto">
            <a:xfrm>
              <a:off x="2359" y="2055"/>
              <a:ext cx="301" cy="773"/>
            </a:xfrm>
            <a:custGeom>
              <a:avLst/>
              <a:gdLst>
                <a:gd name="T0" fmla="*/ 0 w 301"/>
                <a:gd name="T1" fmla="*/ 773 h 773"/>
                <a:gd name="T2" fmla="*/ 301 w 301"/>
                <a:gd name="T3" fmla="*/ 773 h 773"/>
                <a:gd name="T4" fmla="*/ 301 w 301"/>
                <a:gd name="T5" fmla="*/ 0 h 773"/>
                <a:gd name="T6" fmla="*/ 34 w 301"/>
                <a:gd name="T7" fmla="*/ 0 h 7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1"/>
                <a:gd name="T13" fmla="*/ 0 h 773"/>
                <a:gd name="T14" fmla="*/ 301 w 301"/>
                <a:gd name="T15" fmla="*/ 773 h 7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1" h="773">
                  <a:moveTo>
                    <a:pt x="0" y="773"/>
                  </a:moveTo>
                  <a:lnTo>
                    <a:pt x="301" y="773"/>
                  </a:lnTo>
                  <a:lnTo>
                    <a:pt x="301" y="0"/>
                  </a:lnTo>
                  <a:lnTo>
                    <a:pt x="34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27" name="Freeform 38"/>
            <p:cNvSpPr>
              <a:spLocks/>
            </p:cNvSpPr>
            <p:nvPr/>
          </p:nvSpPr>
          <p:spPr bwMode="auto">
            <a:xfrm>
              <a:off x="2359" y="2032"/>
              <a:ext cx="45" cy="46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0 h 138"/>
                <a:gd name="T4" fmla="*/ 0 w 138"/>
                <a:gd name="T5" fmla="*/ 0 h 138"/>
                <a:gd name="T6" fmla="*/ 0 w 138"/>
                <a:gd name="T7" fmla="*/ 0 h 138"/>
                <a:gd name="T8" fmla="*/ 0 w 138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8"/>
                <a:gd name="T17" fmla="*/ 138 w 138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8">
                  <a:moveTo>
                    <a:pt x="0" y="69"/>
                  </a:moveTo>
                  <a:lnTo>
                    <a:pt x="138" y="0"/>
                  </a:lnTo>
                  <a:cubicBezTo>
                    <a:pt x="117" y="44"/>
                    <a:pt x="117" y="95"/>
                    <a:pt x="138" y="138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28" name="Rectangle 39"/>
            <p:cNvSpPr>
              <a:spLocks noChangeArrowheads="1"/>
            </p:cNvSpPr>
            <p:nvPr/>
          </p:nvSpPr>
          <p:spPr bwMode="auto">
            <a:xfrm>
              <a:off x="2472" y="2396"/>
              <a:ext cx="37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00" name="Rectangle 40"/>
            <p:cNvSpPr>
              <a:spLocks noChangeArrowheads="1"/>
            </p:cNvSpPr>
            <p:nvPr/>
          </p:nvSpPr>
          <p:spPr bwMode="auto">
            <a:xfrm>
              <a:off x="2477" y="2404"/>
              <a:ext cx="288" cy="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599" b="1" smtClean="0">
                  <a:solidFill>
                    <a:srgbClr val="000000"/>
                  </a:solidFill>
                  <a:ea typeface="+mn-ea"/>
                </a:rPr>
                <a:t>unacceptable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30" name="Rectangle 41"/>
            <p:cNvSpPr>
              <a:spLocks noChangeArrowheads="1"/>
            </p:cNvSpPr>
            <p:nvPr/>
          </p:nvSpPr>
          <p:spPr bwMode="auto">
            <a:xfrm>
              <a:off x="950" y="2607"/>
              <a:ext cx="1409" cy="64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31" name="Rectangle 42"/>
            <p:cNvSpPr>
              <a:spLocks noChangeArrowheads="1"/>
            </p:cNvSpPr>
            <p:nvPr/>
          </p:nvSpPr>
          <p:spPr bwMode="auto">
            <a:xfrm>
              <a:off x="950" y="2607"/>
              <a:ext cx="1409" cy="643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03" name="Rectangle 43"/>
            <p:cNvSpPr>
              <a:spLocks noChangeArrowheads="1"/>
            </p:cNvSpPr>
            <p:nvPr/>
          </p:nvSpPr>
          <p:spPr bwMode="auto">
            <a:xfrm>
              <a:off x="965" y="2622"/>
              <a:ext cx="343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Control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33" name="Line 44"/>
            <p:cNvSpPr>
              <a:spLocks noChangeShapeType="1"/>
            </p:cNvSpPr>
            <p:nvPr/>
          </p:nvSpPr>
          <p:spPr bwMode="auto">
            <a:xfrm>
              <a:off x="1654" y="2427"/>
              <a:ext cx="1" cy="286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45"/>
            <p:cNvSpPr>
              <a:spLocks/>
            </p:cNvSpPr>
            <p:nvPr/>
          </p:nvSpPr>
          <p:spPr bwMode="auto">
            <a:xfrm>
              <a:off x="1631" y="2702"/>
              <a:ext cx="46" cy="46"/>
            </a:xfrm>
            <a:custGeom>
              <a:avLst/>
              <a:gdLst>
                <a:gd name="T0" fmla="*/ 0 w 138"/>
                <a:gd name="T1" fmla="*/ 0 h 139"/>
                <a:gd name="T2" fmla="*/ 0 w 138"/>
                <a:gd name="T3" fmla="*/ 0 h 139"/>
                <a:gd name="T4" fmla="*/ 0 w 138"/>
                <a:gd name="T5" fmla="*/ 0 h 139"/>
                <a:gd name="T6" fmla="*/ 0 w 138"/>
                <a:gd name="T7" fmla="*/ 0 h 139"/>
                <a:gd name="T8" fmla="*/ 0 w 13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9"/>
                <a:gd name="T17" fmla="*/ 138 w 138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9">
                  <a:moveTo>
                    <a:pt x="69" y="139"/>
                  </a:moveTo>
                  <a:lnTo>
                    <a:pt x="138" y="0"/>
                  </a:lnTo>
                  <a:cubicBezTo>
                    <a:pt x="95" y="22"/>
                    <a:pt x="43" y="22"/>
                    <a:pt x="0" y="0"/>
                  </a:cubicBezTo>
                  <a:lnTo>
                    <a:pt x="69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35" name="Rectangle 46"/>
            <p:cNvSpPr>
              <a:spLocks noChangeArrowheads="1"/>
            </p:cNvSpPr>
            <p:nvPr/>
          </p:nvSpPr>
          <p:spPr bwMode="auto">
            <a:xfrm>
              <a:off x="1151" y="2005"/>
              <a:ext cx="1006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36" name="Rectangle 47"/>
            <p:cNvSpPr>
              <a:spLocks noChangeArrowheads="1"/>
            </p:cNvSpPr>
            <p:nvPr/>
          </p:nvSpPr>
          <p:spPr bwMode="auto">
            <a:xfrm>
              <a:off x="1151" y="2005"/>
              <a:ext cx="1006" cy="161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08" name="Rectangle 48"/>
            <p:cNvSpPr>
              <a:spLocks noChangeArrowheads="1"/>
            </p:cNvSpPr>
            <p:nvPr/>
          </p:nvSpPr>
          <p:spPr bwMode="auto">
            <a:xfrm>
              <a:off x="1421" y="2043"/>
              <a:ext cx="373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Analysis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38" name="Line 49"/>
            <p:cNvSpPr>
              <a:spLocks noChangeShapeType="1"/>
            </p:cNvSpPr>
            <p:nvPr/>
          </p:nvSpPr>
          <p:spPr bwMode="auto">
            <a:xfrm>
              <a:off x="1654" y="2166"/>
              <a:ext cx="1" cy="6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Freeform 50"/>
            <p:cNvSpPr>
              <a:spLocks/>
            </p:cNvSpPr>
            <p:nvPr/>
          </p:nvSpPr>
          <p:spPr bwMode="auto">
            <a:xfrm>
              <a:off x="1631" y="2220"/>
              <a:ext cx="46" cy="46"/>
            </a:xfrm>
            <a:custGeom>
              <a:avLst/>
              <a:gdLst>
                <a:gd name="T0" fmla="*/ 0 w 138"/>
                <a:gd name="T1" fmla="*/ 0 h 139"/>
                <a:gd name="T2" fmla="*/ 0 w 138"/>
                <a:gd name="T3" fmla="*/ 0 h 139"/>
                <a:gd name="T4" fmla="*/ 0 w 138"/>
                <a:gd name="T5" fmla="*/ 0 h 139"/>
                <a:gd name="T6" fmla="*/ 0 w 138"/>
                <a:gd name="T7" fmla="*/ 0 h 139"/>
                <a:gd name="T8" fmla="*/ 0 w 13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9"/>
                <a:gd name="T17" fmla="*/ 138 w 138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9">
                  <a:moveTo>
                    <a:pt x="69" y="139"/>
                  </a:moveTo>
                  <a:lnTo>
                    <a:pt x="138" y="0"/>
                  </a:lnTo>
                  <a:cubicBezTo>
                    <a:pt x="95" y="22"/>
                    <a:pt x="43" y="22"/>
                    <a:pt x="0" y="0"/>
                  </a:cubicBezTo>
                  <a:lnTo>
                    <a:pt x="69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40" name="Rectangle 51"/>
            <p:cNvSpPr>
              <a:spLocks noChangeArrowheads="1"/>
            </p:cNvSpPr>
            <p:nvPr/>
          </p:nvSpPr>
          <p:spPr bwMode="auto">
            <a:xfrm>
              <a:off x="1151" y="2748"/>
              <a:ext cx="1006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41" name="Rectangle 52"/>
            <p:cNvSpPr>
              <a:spLocks noChangeArrowheads="1"/>
            </p:cNvSpPr>
            <p:nvPr/>
          </p:nvSpPr>
          <p:spPr bwMode="auto">
            <a:xfrm>
              <a:off x="1151" y="2748"/>
              <a:ext cx="1006" cy="161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13" name="Rectangle 53"/>
            <p:cNvSpPr>
              <a:spLocks noChangeArrowheads="1"/>
            </p:cNvSpPr>
            <p:nvPr/>
          </p:nvSpPr>
          <p:spPr bwMode="auto">
            <a:xfrm>
              <a:off x="1395" y="2786"/>
              <a:ext cx="420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Reduction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43" name="Line 54"/>
            <p:cNvSpPr>
              <a:spLocks noChangeShapeType="1"/>
            </p:cNvSpPr>
            <p:nvPr/>
          </p:nvSpPr>
          <p:spPr bwMode="auto">
            <a:xfrm>
              <a:off x="1654" y="3170"/>
              <a:ext cx="1" cy="146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Freeform 55"/>
            <p:cNvSpPr>
              <a:spLocks/>
            </p:cNvSpPr>
            <p:nvPr/>
          </p:nvSpPr>
          <p:spPr bwMode="auto">
            <a:xfrm>
              <a:off x="1631" y="3304"/>
              <a:ext cx="46" cy="46"/>
            </a:xfrm>
            <a:custGeom>
              <a:avLst/>
              <a:gdLst>
                <a:gd name="T0" fmla="*/ 0 w 138"/>
                <a:gd name="T1" fmla="*/ 0 h 139"/>
                <a:gd name="T2" fmla="*/ 0 w 138"/>
                <a:gd name="T3" fmla="*/ 0 h 139"/>
                <a:gd name="T4" fmla="*/ 0 w 138"/>
                <a:gd name="T5" fmla="*/ 0 h 139"/>
                <a:gd name="T6" fmla="*/ 0 w 138"/>
                <a:gd name="T7" fmla="*/ 0 h 139"/>
                <a:gd name="T8" fmla="*/ 0 w 13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9"/>
                <a:gd name="T17" fmla="*/ 138 w 138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9">
                  <a:moveTo>
                    <a:pt x="69" y="139"/>
                  </a:moveTo>
                  <a:lnTo>
                    <a:pt x="138" y="0"/>
                  </a:lnTo>
                  <a:cubicBezTo>
                    <a:pt x="95" y="22"/>
                    <a:pt x="43" y="22"/>
                    <a:pt x="0" y="0"/>
                  </a:cubicBezTo>
                  <a:lnTo>
                    <a:pt x="69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45" name="Line 56"/>
            <p:cNvSpPr>
              <a:spLocks noChangeShapeType="1"/>
            </p:cNvSpPr>
            <p:nvPr/>
          </p:nvSpPr>
          <p:spPr bwMode="auto">
            <a:xfrm>
              <a:off x="1654" y="2909"/>
              <a:ext cx="1" cy="6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57"/>
            <p:cNvSpPr>
              <a:spLocks/>
            </p:cNvSpPr>
            <p:nvPr/>
          </p:nvSpPr>
          <p:spPr bwMode="auto">
            <a:xfrm>
              <a:off x="1631" y="2963"/>
              <a:ext cx="46" cy="46"/>
            </a:xfrm>
            <a:custGeom>
              <a:avLst/>
              <a:gdLst>
                <a:gd name="T0" fmla="*/ 0 w 138"/>
                <a:gd name="T1" fmla="*/ 0 h 139"/>
                <a:gd name="T2" fmla="*/ 0 w 138"/>
                <a:gd name="T3" fmla="*/ 0 h 139"/>
                <a:gd name="T4" fmla="*/ 0 w 138"/>
                <a:gd name="T5" fmla="*/ 0 h 139"/>
                <a:gd name="T6" fmla="*/ 0 w 138"/>
                <a:gd name="T7" fmla="*/ 0 h 139"/>
                <a:gd name="T8" fmla="*/ 0 w 13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9"/>
                <a:gd name="T17" fmla="*/ 138 w 138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9">
                  <a:moveTo>
                    <a:pt x="69" y="139"/>
                  </a:moveTo>
                  <a:lnTo>
                    <a:pt x="138" y="0"/>
                  </a:lnTo>
                  <a:cubicBezTo>
                    <a:pt x="95" y="22"/>
                    <a:pt x="43" y="22"/>
                    <a:pt x="0" y="0"/>
                  </a:cubicBezTo>
                  <a:lnTo>
                    <a:pt x="69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47" name="Rectangle 58"/>
            <p:cNvSpPr>
              <a:spLocks noChangeArrowheads="1"/>
            </p:cNvSpPr>
            <p:nvPr/>
          </p:nvSpPr>
          <p:spPr bwMode="auto">
            <a:xfrm>
              <a:off x="1151" y="1744"/>
              <a:ext cx="1006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48" name="Rectangle 59"/>
            <p:cNvSpPr>
              <a:spLocks noChangeArrowheads="1"/>
            </p:cNvSpPr>
            <p:nvPr/>
          </p:nvSpPr>
          <p:spPr bwMode="auto">
            <a:xfrm>
              <a:off x="1151" y="1744"/>
              <a:ext cx="1006" cy="161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20" name="Rectangle 60"/>
            <p:cNvSpPr>
              <a:spLocks noChangeArrowheads="1"/>
            </p:cNvSpPr>
            <p:nvPr/>
          </p:nvSpPr>
          <p:spPr bwMode="auto">
            <a:xfrm>
              <a:off x="1347" y="1783"/>
              <a:ext cx="501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Identification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50" name="Line 61"/>
            <p:cNvSpPr>
              <a:spLocks noChangeShapeType="1"/>
            </p:cNvSpPr>
            <p:nvPr/>
          </p:nvSpPr>
          <p:spPr bwMode="auto">
            <a:xfrm>
              <a:off x="1654" y="1503"/>
              <a:ext cx="1" cy="206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Freeform 62"/>
            <p:cNvSpPr>
              <a:spLocks/>
            </p:cNvSpPr>
            <p:nvPr/>
          </p:nvSpPr>
          <p:spPr bwMode="auto">
            <a:xfrm>
              <a:off x="1631" y="1698"/>
              <a:ext cx="46" cy="46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0 h 138"/>
                <a:gd name="T4" fmla="*/ 0 w 138"/>
                <a:gd name="T5" fmla="*/ 0 h 138"/>
                <a:gd name="T6" fmla="*/ 0 w 138"/>
                <a:gd name="T7" fmla="*/ 0 h 138"/>
                <a:gd name="T8" fmla="*/ 0 w 138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8"/>
                <a:gd name="T17" fmla="*/ 138 w 138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8">
                  <a:moveTo>
                    <a:pt x="69" y="138"/>
                  </a:moveTo>
                  <a:lnTo>
                    <a:pt x="138" y="0"/>
                  </a:lnTo>
                  <a:cubicBezTo>
                    <a:pt x="95" y="21"/>
                    <a:pt x="43" y="21"/>
                    <a:pt x="0" y="0"/>
                  </a:cubicBezTo>
                  <a:lnTo>
                    <a:pt x="69" y="1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52" name="Rectangle 63"/>
            <p:cNvSpPr>
              <a:spLocks noChangeArrowheads="1"/>
            </p:cNvSpPr>
            <p:nvPr/>
          </p:nvSpPr>
          <p:spPr bwMode="auto">
            <a:xfrm>
              <a:off x="1151" y="3792"/>
              <a:ext cx="1006" cy="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53" name="Rectangle 64"/>
            <p:cNvSpPr>
              <a:spLocks noChangeArrowheads="1"/>
            </p:cNvSpPr>
            <p:nvPr/>
          </p:nvSpPr>
          <p:spPr bwMode="auto">
            <a:xfrm>
              <a:off x="1151" y="3792"/>
              <a:ext cx="1006" cy="162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25" name="Rectangle 65"/>
            <p:cNvSpPr>
              <a:spLocks noChangeArrowheads="1"/>
            </p:cNvSpPr>
            <p:nvPr/>
          </p:nvSpPr>
          <p:spPr bwMode="auto">
            <a:xfrm>
              <a:off x="1405" y="3832"/>
              <a:ext cx="403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Review Events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55" name="Rectangle 66"/>
            <p:cNvSpPr>
              <a:spLocks noChangeArrowheads="1"/>
            </p:cNvSpPr>
            <p:nvPr/>
          </p:nvSpPr>
          <p:spPr bwMode="auto">
            <a:xfrm>
              <a:off x="1151" y="3009"/>
              <a:ext cx="1006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56" name="Rectangle 67"/>
            <p:cNvSpPr>
              <a:spLocks noChangeArrowheads="1"/>
            </p:cNvSpPr>
            <p:nvPr/>
          </p:nvSpPr>
          <p:spPr bwMode="auto">
            <a:xfrm>
              <a:off x="1151" y="3009"/>
              <a:ext cx="1006" cy="161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28" name="Rectangle 68"/>
            <p:cNvSpPr>
              <a:spLocks noChangeArrowheads="1"/>
            </p:cNvSpPr>
            <p:nvPr/>
          </p:nvSpPr>
          <p:spPr bwMode="auto">
            <a:xfrm>
              <a:off x="1368" y="3046"/>
              <a:ext cx="460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Risk Acceptance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58" name="Freeform 69"/>
            <p:cNvSpPr>
              <a:spLocks/>
            </p:cNvSpPr>
            <p:nvPr/>
          </p:nvSpPr>
          <p:spPr bwMode="auto">
            <a:xfrm>
              <a:off x="2157" y="3089"/>
              <a:ext cx="503" cy="784"/>
            </a:xfrm>
            <a:custGeom>
              <a:avLst/>
              <a:gdLst>
                <a:gd name="T0" fmla="*/ 0 w 503"/>
                <a:gd name="T1" fmla="*/ 784 h 784"/>
                <a:gd name="T2" fmla="*/ 503 w 503"/>
                <a:gd name="T3" fmla="*/ 784 h 784"/>
                <a:gd name="T4" fmla="*/ 503 w 503"/>
                <a:gd name="T5" fmla="*/ 0 h 784"/>
                <a:gd name="T6" fmla="*/ 242 w 503"/>
                <a:gd name="T7" fmla="*/ 0 h 7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784"/>
                <a:gd name="T14" fmla="*/ 503 w 503"/>
                <a:gd name="T15" fmla="*/ 784 h 7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784">
                  <a:moveTo>
                    <a:pt x="0" y="784"/>
                  </a:moveTo>
                  <a:lnTo>
                    <a:pt x="503" y="784"/>
                  </a:lnTo>
                  <a:lnTo>
                    <a:pt x="503" y="0"/>
                  </a:lnTo>
                  <a:lnTo>
                    <a:pt x="242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59" name="Freeform 70"/>
            <p:cNvSpPr>
              <a:spLocks/>
            </p:cNvSpPr>
            <p:nvPr/>
          </p:nvSpPr>
          <p:spPr bwMode="auto">
            <a:xfrm>
              <a:off x="2364" y="3066"/>
              <a:ext cx="46" cy="46"/>
            </a:xfrm>
            <a:custGeom>
              <a:avLst/>
              <a:gdLst>
                <a:gd name="T0" fmla="*/ 0 w 138"/>
                <a:gd name="T1" fmla="*/ 0 h 139"/>
                <a:gd name="T2" fmla="*/ 0 w 138"/>
                <a:gd name="T3" fmla="*/ 0 h 139"/>
                <a:gd name="T4" fmla="*/ 0 w 138"/>
                <a:gd name="T5" fmla="*/ 0 h 139"/>
                <a:gd name="T6" fmla="*/ 0 w 138"/>
                <a:gd name="T7" fmla="*/ 0 h 139"/>
                <a:gd name="T8" fmla="*/ 0 w 13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9"/>
                <a:gd name="T17" fmla="*/ 138 w 138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9">
                  <a:moveTo>
                    <a:pt x="0" y="70"/>
                  </a:moveTo>
                  <a:lnTo>
                    <a:pt x="138" y="0"/>
                  </a:lnTo>
                  <a:cubicBezTo>
                    <a:pt x="117" y="44"/>
                    <a:pt x="117" y="95"/>
                    <a:pt x="138" y="139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60" name="Freeform 71"/>
            <p:cNvSpPr>
              <a:spLocks/>
            </p:cNvSpPr>
            <p:nvPr/>
          </p:nvSpPr>
          <p:spPr bwMode="auto">
            <a:xfrm>
              <a:off x="950" y="1302"/>
              <a:ext cx="1409" cy="201"/>
            </a:xfrm>
            <a:custGeom>
              <a:avLst/>
              <a:gdLst>
                <a:gd name="T0" fmla="*/ 0 w 4248"/>
                <a:gd name="T1" fmla="*/ 0 h 606"/>
                <a:gd name="T2" fmla="*/ 0 w 4248"/>
                <a:gd name="T3" fmla="*/ 0 h 606"/>
                <a:gd name="T4" fmla="*/ 0 w 4248"/>
                <a:gd name="T5" fmla="*/ 0 h 606"/>
                <a:gd name="T6" fmla="*/ 0 w 4248"/>
                <a:gd name="T7" fmla="*/ 0 h 606"/>
                <a:gd name="T8" fmla="*/ 0 w 4248"/>
                <a:gd name="T9" fmla="*/ 0 h 606"/>
                <a:gd name="T10" fmla="*/ 0 w 4248"/>
                <a:gd name="T11" fmla="*/ 0 h 606"/>
                <a:gd name="T12" fmla="*/ 0 w 4248"/>
                <a:gd name="T13" fmla="*/ 0 h 606"/>
                <a:gd name="T14" fmla="*/ 0 w 4248"/>
                <a:gd name="T15" fmla="*/ 0 h 606"/>
                <a:gd name="T16" fmla="*/ 0 w 4248"/>
                <a:gd name="T17" fmla="*/ 0 h 6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48"/>
                <a:gd name="T28" fmla="*/ 0 h 606"/>
                <a:gd name="T29" fmla="*/ 4248 w 4248"/>
                <a:gd name="T30" fmla="*/ 606 h 6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48" h="606">
                  <a:moveTo>
                    <a:pt x="303" y="606"/>
                  </a:moveTo>
                  <a:lnTo>
                    <a:pt x="3944" y="606"/>
                  </a:lnTo>
                  <a:cubicBezTo>
                    <a:pt x="4112" y="606"/>
                    <a:pt x="4248" y="470"/>
                    <a:pt x="4248" y="303"/>
                  </a:cubicBezTo>
                  <a:cubicBezTo>
                    <a:pt x="4248" y="136"/>
                    <a:pt x="4112" y="0"/>
                    <a:pt x="3944" y="0"/>
                  </a:cubicBezTo>
                  <a:cubicBezTo>
                    <a:pt x="3944" y="0"/>
                    <a:pt x="3944" y="0"/>
                    <a:pt x="3944" y="0"/>
                  </a:cubicBezTo>
                  <a:lnTo>
                    <a:pt x="303" y="0"/>
                  </a:lnTo>
                  <a:cubicBezTo>
                    <a:pt x="136" y="0"/>
                    <a:pt x="0" y="136"/>
                    <a:pt x="0" y="303"/>
                  </a:cubicBezTo>
                  <a:cubicBezTo>
                    <a:pt x="0" y="470"/>
                    <a:pt x="136" y="606"/>
                    <a:pt x="303" y="606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61" name="Freeform 72"/>
            <p:cNvSpPr>
              <a:spLocks/>
            </p:cNvSpPr>
            <p:nvPr/>
          </p:nvSpPr>
          <p:spPr bwMode="auto">
            <a:xfrm>
              <a:off x="950" y="1302"/>
              <a:ext cx="1409" cy="201"/>
            </a:xfrm>
            <a:custGeom>
              <a:avLst/>
              <a:gdLst>
                <a:gd name="T0" fmla="*/ 0 w 4248"/>
                <a:gd name="T1" fmla="*/ 0 h 606"/>
                <a:gd name="T2" fmla="*/ 0 w 4248"/>
                <a:gd name="T3" fmla="*/ 0 h 606"/>
                <a:gd name="T4" fmla="*/ 0 w 4248"/>
                <a:gd name="T5" fmla="*/ 0 h 606"/>
                <a:gd name="T6" fmla="*/ 0 w 4248"/>
                <a:gd name="T7" fmla="*/ 0 h 606"/>
                <a:gd name="T8" fmla="*/ 0 w 4248"/>
                <a:gd name="T9" fmla="*/ 0 h 606"/>
                <a:gd name="T10" fmla="*/ 0 w 4248"/>
                <a:gd name="T11" fmla="*/ 0 h 606"/>
                <a:gd name="T12" fmla="*/ 0 w 4248"/>
                <a:gd name="T13" fmla="*/ 0 h 606"/>
                <a:gd name="T14" fmla="*/ 0 w 4248"/>
                <a:gd name="T15" fmla="*/ 0 h 606"/>
                <a:gd name="T16" fmla="*/ 0 w 4248"/>
                <a:gd name="T17" fmla="*/ 0 h 6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48"/>
                <a:gd name="T28" fmla="*/ 0 h 606"/>
                <a:gd name="T29" fmla="*/ 4248 w 4248"/>
                <a:gd name="T30" fmla="*/ 606 h 6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48" h="606">
                  <a:moveTo>
                    <a:pt x="303" y="606"/>
                  </a:moveTo>
                  <a:lnTo>
                    <a:pt x="3944" y="606"/>
                  </a:lnTo>
                  <a:cubicBezTo>
                    <a:pt x="4112" y="606"/>
                    <a:pt x="4248" y="470"/>
                    <a:pt x="4248" y="303"/>
                  </a:cubicBezTo>
                  <a:cubicBezTo>
                    <a:pt x="4248" y="136"/>
                    <a:pt x="4112" y="0"/>
                    <a:pt x="3944" y="0"/>
                  </a:cubicBezTo>
                  <a:cubicBezTo>
                    <a:pt x="3944" y="0"/>
                    <a:pt x="3944" y="0"/>
                    <a:pt x="3944" y="0"/>
                  </a:cubicBezTo>
                  <a:lnTo>
                    <a:pt x="303" y="0"/>
                  </a:lnTo>
                  <a:cubicBezTo>
                    <a:pt x="136" y="0"/>
                    <a:pt x="0" y="136"/>
                    <a:pt x="0" y="303"/>
                  </a:cubicBezTo>
                  <a:cubicBezTo>
                    <a:pt x="0" y="470"/>
                    <a:pt x="136" y="606"/>
                    <a:pt x="303" y="606"/>
                  </a:cubicBez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20233" name="Rectangle 73"/>
            <p:cNvSpPr>
              <a:spLocks noChangeArrowheads="1"/>
            </p:cNvSpPr>
            <p:nvPr/>
          </p:nvSpPr>
          <p:spPr bwMode="auto">
            <a:xfrm>
              <a:off x="1538" y="1317"/>
              <a:ext cx="187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Initiate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34" name="Rectangle 74"/>
            <p:cNvSpPr>
              <a:spLocks noChangeArrowheads="1"/>
            </p:cNvSpPr>
            <p:nvPr/>
          </p:nvSpPr>
          <p:spPr bwMode="auto">
            <a:xfrm>
              <a:off x="1076" y="1401"/>
              <a:ext cx="942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Quality Risk Management Process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64" name="Freeform 75"/>
            <p:cNvSpPr>
              <a:spLocks/>
            </p:cNvSpPr>
            <p:nvPr/>
          </p:nvSpPr>
          <p:spPr bwMode="auto">
            <a:xfrm>
              <a:off x="950" y="3350"/>
              <a:ext cx="1409" cy="201"/>
            </a:xfrm>
            <a:custGeom>
              <a:avLst/>
              <a:gdLst>
                <a:gd name="T0" fmla="*/ 0 w 4248"/>
                <a:gd name="T1" fmla="*/ 0 h 605"/>
                <a:gd name="T2" fmla="*/ 0 w 4248"/>
                <a:gd name="T3" fmla="*/ 0 h 605"/>
                <a:gd name="T4" fmla="*/ 0 w 4248"/>
                <a:gd name="T5" fmla="*/ 0 h 605"/>
                <a:gd name="T6" fmla="*/ 0 w 4248"/>
                <a:gd name="T7" fmla="*/ 0 h 605"/>
                <a:gd name="T8" fmla="*/ 0 w 4248"/>
                <a:gd name="T9" fmla="*/ 0 h 605"/>
                <a:gd name="T10" fmla="*/ 0 w 4248"/>
                <a:gd name="T11" fmla="*/ 0 h 605"/>
                <a:gd name="T12" fmla="*/ 0 w 4248"/>
                <a:gd name="T13" fmla="*/ 0 h 605"/>
                <a:gd name="T14" fmla="*/ 0 w 4248"/>
                <a:gd name="T15" fmla="*/ 0 h 605"/>
                <a:gd name="T16" fmla="*/ 0 w 4248"/>
                <a:gd name="T17" fmla="*/ 0 h 6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48"/>
                <a:gd name="T28" fmla="*/ 0 h 605"/>
                <a:gd name="T29" fmla="*/ 4248 w 4248"/>
                <a:gd name="T30" fmla="*/ 605 h 6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48" h="605">
                  <a:moveTo>
                    <a:pt x="303" y="605"/>
                  </a:moveTo>
                  <a:lnTo>
                    <a:pt x="3944" y="605"/>
                  </a:lnTo>
                  <a:cubicBezTo>
                    <a:pt x="4112" y="605"/>
                    <a:pt x="4248" y="469"/>
                    <a:pt x="4248" y="302"/>
                  </a:cubicBezTo>
                  <a:cubicBezTo>
                    <a:pt x="4248" y="135"/>
                    <a:pt x="4112" y="0"/>
                    <a:pt x="3944" y="0"/>
                  </a:cubicBezTo>
                  <a:cubicBezTo>
                    <a:pt x="3944" y="0"/>
                    <a:pt x="3944" y="0"/>
                    <a:pt x="3944" y="0"/>
                  </a:cubicBezTo>
                  <a:lnTo>
                    <a:pt x="303" y="0"/>
                  </a:lnTo>
                  <a:cubicBezTo>
                    <a:pt x="136" y="0"/>
                    <a:pt x="0" y="135"/>
                    <a:pt x="0" y="302"/>
                  </a:cubicBezTo>
                  <a:cubicBezTo>
                    <a:pt x="0" y="469"/>
                    <a:pt x="136" y="605"/>
                    <a:pt x="303" y="605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65" name="Freeform 76"/>
            <p:cNvSpPr>
              <a:spLocks/>
            </p:cNvSpPr>
            <p:nvPr/>
          </p:nvSpPr>
          <p:spPr bwMode="auto">
            <a:xfrm>
              <a:off x="950" y="3350"/>
              <a:ext cx="1409" cy="201"/>
            </a:xfrm>
            <a:custGeom>
              <a:avLst/>
              <a:gdLst>
                <a:gd name="T0" fmla="*/ 0 w 4248"/>
                <a:gd name="T1" fmla="*/ 0 h 605"/>
                <a:gd name="T2" fmla="*/ 0 w 4248"/>
                <a:gd name="T3" fmla="*/ 0 h 605"/>
                <a:gd name="T4" fmla="*/ 0 w 4248"/>
                <a:gd name="T5" fmla="*/ 0 h 605"/>
                <a:gd name="T6" fmla="*/ 0 w 4248"/>
                <a:gd name="T7" fmla="*/ 0 h 605"/>
                <a:gd name="T8" fmla="*/ 0 w 4248"/>
                <a:gd name="T9" fmla="*/ 0 h 605"/>
                <a:gd name="T10" fmla="*/ 0 w 4248"/>
                <a:gd name="T11" fmla="*/ 0 h 605"/>
                <a:gd name="T12" fmla="*/ 0 w 4248"/>
                <a:gd name="T13" fmla="*/ 0 h 605"/>
                <a:gd name="T14" fmla="*/ 0 w 4248"/>
                <a:gd name="T15" fmla="*/ 0 h 605"/>
                <a:gd name="T16" fmla="*/ 0 w 4248"/>
                <a:gd name="T17" fmla="*/ 0 h 6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48"/>
                <a:gd name="T28" fmla="*/ 0 h 605"/>
                <a:gd name="T29" fmla="*/ 4248 w 4248"/>
                <a:gd name="T30" fmla="*/ 605 h 6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48" h="605">
                  <a:moveTo>
                    <a:pt x="303" y="605"/>
                  </a:moveTo>
                  <a:lnTo>
                    <a:pt x="3944" y="605"/>
                  </a:lnTo>
                  <a:cubicBezTo>
                    <a:pt x="4112" y="605"/>
                    <a:pt x="4248" y="469"/>
                    <a:pt x="4248" y="302"/>
                  </a:cubicBezTo>
                  <a:cubicBezTo>
                    <a:pt x="4248" y="135"/>
                    <a:pt x="4112" y="0"/>
                    <a:pt x="3944" y="0"/>
                  </a:cubicBezTo>
                  <a:cubicBezTo>
                    <a:pt x="3944" y="0"/>
                    <a:pt x="3944" y="0"/>
                    <a:pt x="3944" y="0"/>
                  </a:cubicBezTo>
                  <a:lnTo>
                    <a:pt x="303" y="0"/>
                  </a:lnTo>
                  <a:cubicBezTo>
                    <a:pt x="136" y="0"/>
                    <a:pt x="0" y="135"/>
                    <a:pt x="0" y="302"/>
                  </a:cubicBezTo>
                  <a:cubicBezTo>
                    <a:pt x="0" y="469"/>
                    <a:pt x="136" y="605"/>
                    <a:pt x="303" y="605"/>
                  </a:cubicBez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20237" name="Rectangle 77"/>
            <p:cNvSpPr>
              <a:spLocks noChangeArrowheads="1"/>
            </p:cNvSpPr>
            <p:nvPr/>
          </p:nvSpPr>
          <p:spPr bwMode="auto">
            <a:xfrm>
              <a:off x="1294" y="3365"/>
              <a:ext cx="593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Output / Result of the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38" name="Rectangle 78"/>
            <p:cNvSpPr>
              <a:spLocks noChangeArrowheads="1"/>
            </p:cNvSpPr>
            <p:nvPr/>
          </p:nvSpPr>
          <p:spPr bwMode="auto">
            <a:xfrm>
              <a:off x="1076" y="3450"/>
              <a:ext cx="942" cy="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Quality Risk Management Process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468" name="Freeform 79"/>
            <p:cNvSpPr>
              <a:spLocks noEditPoints="1"/>
            </p:cNvSpPr>
            <p:nvPr/>
          </p:nvSpPr>
          <p:spPr bwMode="auto">
            <a:xfrm>
              <a:off x="821" y="2052"/>
              <a:ext cx="93" cy="9"/>
            </a:xfrm>
            <a:custGeom>
              <a:avLst/>
              <a:gdLst>
                <a:gd name="T0" fmla="*/ 0 w 282"/>
                <a:gd name="T1" fmla="*/ 0 h 28"/>
                <a:gd name="T2" fmla="*/ 0 w 282"/>
                <a:gd name="T3" fmla="*/ 0 h 28"/>
                <a:gd name="T4" fmla="*/ 0 w 282"/>
                <a:gd name="T5" fmla="*/ 0 h 28"/>
                <a:gd name="T6" fmla="*/ 0 w 282"/>
                <a:gd name="T7" fmla="*/ 0 h 28"/>
                <a:gd name="T8" fmla="*/ 0 w 282"/>
                <a:gd name="T9" fmla="*/ 0 h 28"/>
                <a:gd name="T10" fmla="*/ 0 w 282"/>
                <a:gd name="T11" fmla="*/ 0 h 28"/>
                <a:gd name="T12" fmla="*/ 0 w 282"/>
                <a:gd name="T13" fmla="*/ 0 h 28"/>
                <a:gd name="T14" fmla="*/ 0 w 282"/>
                <a:gd name="T15" fmla="*/ 0 h 28"/>
                <a:gd name="T16" fmla="*/ 0 w 282"/>
                <a:gd name="T17" fmla="*/ 0 h 28"/>
                <a:gd name="T18" fmla="*/ 0 w 282"/>
                <a:gd name="T19" fmla="*/ 0 h 28"/>
                <a:gd name="T20" fmla="*/ 0 w 282"/>
                <a:gd name="T21" fmla="*/ 0 h 28"/>
                <a:gd name="T22" fmla="*/ 0 w 282"/>
                <a:gd name="T23" fmla="*/ 0 h 28"/>
                <a:gd name="T24" fmla="*/ 0 w 282"/>
                <a:gd name="T25" fmla="*/ 0 h 28"/>
                <a:gd name="T26" fmla="*/ 0 w 282"/>
                <a:gd name="T27" fmla="*/ 0 h 28"/>
                <a:gd name="T28" fmla="*/ 0 w 282"/>
                <a:gd name="T29" fmla="*/ 0 h 28"/>
                <a:gd name="T30" fmla="*/ 0 w 282"/>
                <a:gd name="T31" fmla="*/ 0 h 28"/>
                <a:gd name="T32" fmla="*/ 0 w 282"/>
                <a:gd name="T33" fmla="*/ 0 h 28"/>
                <a:gd name="T34" fmla="*/ 0 w 282"/>
                <a:gd name="T35" fmla="*/ 0 h 28"/>
                <a:gd name="T36" fmla="*/ 0 w 282"/>
                <a:gd name="T37" fmla="*/ 0 h 28"/>
                <a:gd name="T38" fmla="*/ 0 w 282"/>
                <a:gd name="T39" fmla="*/ 0 h 28"/>
                <a:gd name="T40" fmla="*/ 0 w 282"/>
                <a:gd name="T41" fmla="*/ 0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2"/>
                <a:gd name="T64" fmla="*/ 0 h 28"/>
                <a:gd name="T65" fmla="*/ 282 w 282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2" h="28">
                  <a:moveTo>
                    <a:pt x="270" y="25"/>
                  </a:moveTo>
                  <a:lnTo>
                    <a:pt x="270" y="25"/>
                  </a:lnTo>
                  <a:cubicBezTo>
                    <a:pt x="262" y="25"/>
                    <a:pt x="257" y="20"/>
                    <a:pt x="257" y="13"/>
                  </a:cubicBezTo>
                  <a:cubicBezTo>
                    <a:pt x="257" y="5"/>
                    <a:pt x="262" y="0"/>
                    <a:pt x="269" y="0"/>
                  </a:cubicBezTo>
                  <a:cubicBezTo>
                    <a:pt x="276" y="0"/>
                    <a:pt x="282" y="5"/>
                    <a:pt x="282" y="12"/>
                  </a:cubicBezTo>
                  <a:cubicBezTo>
                    <a:pt x="282" y="19"/>
                    <a:pt x="277" y="25"/>
                    <a:pt x="270" y="25"/>
                  </a:cubicBezTo>
                  <a:close/>
                  <a:moveTo>
                    <a:pt x="141" y="27"/>
                  </a:moveTo>
                  <a:lnTo>
                    <a:pt x="141" y="27"/>
                  </a:lnTo>
                  <a:cubicBezTo>
                    <a:pt x="134" y="27"/>
                    <a:pt x="128" y="21"/>
                    <a:pt x="128" y="14"/>
                  </a:cubicBezTo>
                  <a:cubicBezTo>
                    <a:pt x="128" y="7"/>
                    <a:pt x="134" y="1"/>
                    <a:pt x="141" y="1"/>
                  </a:cubicBezTo>
                  <a:cubicBezTo>
                    <a:pt x="148" y="1"/>
                    <a:pt x="154" y="7"/>
                    <a:pt x="154" y="14"/>
                  </a:cubicBezTo>
                  <a:cubicBezTo>
                    <a:pt x="154" y="21"/>
                    <a:pt x="148" y="27"/>
                    <a:pt x="141" y="27"/>
                  </a:cubicBezTo>
                  <a:close/>
                  <a:moveTo>
                    <a:pt x="13" y="28"/>
                  </a:moveTo>
                  <a:lnTo>
                    <a:pt x="13" y="28"/>
                  </a:lnTo>
                  <a:cubicBezTo>
                    <a:pt x="6" y="28"/>
                    <a:pt x="0" y="22"/>
                    <a:pt x="0" y="15"/>
                  </a:cubicBezTo>
                  <a:cubicBezTo>
                    <a:pt x="0" y="8"/>
                    <a:pt x="5" y="2"/>
                    <a:pt x="12" y="2"/>
                  </a:cubicBezTo>
                  <a:cubicBezTo>
                    <a:pt x="20" y="2"/>
                    <a:pt x="25" y="8"/>
                    <a:pt x="25" y="15"/>
                  </a:cubicBezTo>
                  <a:cubicBezTo>
                    <a:pt x="25" y="22"/>
                    <a:pt x="20" y="28"/>
                    <a:pt x="13" y="28"/>
                  </a:cubicBez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69" name="Freeform 80"/>
            <p:cNvSpPr>
              <a:spLocks/>
            </p:cNvSpPr>
            <p:nvPr/>
          </p:nvSpPr>
          <p:spPr bwMode="auto">
            <a:xfrm>
              <a:off x="897" y="2029"/>
              <a:ext cx="53" cy="53"/>
            </a:xfrm>
            <a:custGeom>
              <a:avLst/>
              <a:gdLst>
                <a:gd name="T0" fmla="*/ 0 w 160"/>
                <a:gd name="T1" fmla="*/ 0 h 159"/>
                <a:gd name="T2" fmla="*/ 0 w 160"/>
                <a:gd name="T3" fmla="*/ 0 h 159"/>
                <a:gd name="T4" fmla="*/ 0 w 160"/>
                <a:gd name="T5" fmla="*/ 0 h 159"/>
                <a:gd name="T6" fmla="*/ 0 w 160"/>
                <a:gd name="T7" fmla="*/ 0 h 159"/>
                <a:gd name="T8" fmla="*/ 0 w 16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59"/>
                <a:gd name="T17" fmla="*/ 160 w 16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59">
                  <a:moveTo>
                    <a:pt x="160" y="78"/>
                  </a:moveTo>
                  <a:lnTo>
                    <a:pt x="0" y="0"/>
                  </a:lnTo>
                  <a:cubicBezTo>
                    <a:pt x="26" y="50"/>
                    <a:pt x="26" y="109"/>
                    <a:pt x="2" y="159"/>
                  </a:cubicBezTo>
                  <a:lnTo>
                    <a:pt x="16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0" name="Freeform 81"/>
            <p:cNvSpPr>
              <a:spLocks/>
            </p:cNvSpPr>
            <p:nvPr/>
          </p:nvSpPr>
          <p:spPr bwMode="auto">
            <a:xfrm>
              <a:off x="749" y="2030"/>
              <a:ext cx="53" cy="53"/>
            </a:xfrm>
            <a:custGeom>
              <a:avLst/>
              <a:gdLst>
                <a:gd name="T0" fmla="*/ 0 w 160"/>
                <a:gd name="T1" fmla="*/ 0 h 159"/>
                <a:gd name="T2" fmla="*/ 0 w 160"/>
                <a:gd name="T3" fmla="*/ 0 h 159"/>
                <a:gd name="T4" fmla="*/ 0 w 160"/>
                <a:gd name="T5" fmla="*/ 0 h 159"/>
                <a:gd name="T6" fmla="*/ 0 w 160"/>
                <a:gd name="T7" fmla="*/ 0 h 159"/>
                <a:gd name="T8" fmla="*/ 0 w 16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59"/>
                <a:gd name="T17" fmla="*/ 160 w 16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59">
                  <a:moveTo>
                    <a:pt x="0" y="81"/>
                  </a:moveTo>
                  <a:lnTo>
                    <a:pt x="160" y="159"/>
                  </a:lnTo>
                  <a:cubicBezTo>
                    <a:pt x="135" y="109"/>
                    <a:pt x="134" y="51"/>
                    <a:pt x="159" y="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1" name="Freeform 82"/>
            <p:cNvSpPr>
              <a:spLocks noEditPoints="1"/>
            </p:cNvSpPr>
            <p:nvPr/>
          </p:nvSpPr>
          <p:spPr bwMode="auto">
            <a:xfrm>
              <a:off x="821" y="2924"/>
              <a:ext cx="93" cy="9"/>
            </a:xfrm>
            <a:custGeom>
              <a:avLst/>
              <a:gdLst>
                <a:gd name="T0" fmla="*/ 0 w 282"/>
                <a:gd name="T1" fmla="*/ 0 h 25"/>
                <a:gd name="T2" fmla="*/ 0 w 282"/>
                <a:gd name="T3" fmla="*/ 0 h 25"/>
                <a:gd name="T4" fmla="*/ 0 w 282"/>
                <a:gd name="T5" fmla="*/ 0 h 25"/>
                <a:gd name="T6" fmla="*/ 0 w 282"/>
                <a:gd name="T7" fmla="*/ 0 h 25"/>
                <a:gd name="T8" fmla="*/ 0 w 282"/>
                <a:gd name="T9" fmla="*/ 0 h 25"/>
                <a:gd name="T10" fmla="*/ 0 w 282"/>
                <a:gd name="T11" fmla="*/ 0 h 25"/>
                <a:gd name="T12" fmla="*/ 0 w 282"/>
                <a:gd name="T13" fmla="*/ 0 h 25"/>
                <a:gd name="T14" fmla="*/ 0 w 282"/>
                <a:gd name="T15" fmla="*/ 0 h 25"/>
                <a:gd name="T16" fmla="*/ 0 w 282"/>
                <a:gd name="T17" fmla="*/ 0 h 25"/>
                <a:gd name="T18" fmla="*/ 0 w 282"/>
                <a:gd name="T19" fmla="*/ 0 h 25"/>
                <a:gd name="T20" fmla="*/ 0 w 282"/>
                <a:gd name="T21" fmla="*/ 0 h 25"/>
                <a:gd name="T22" fmla="*/ 0 w 282"/>
                <a:gd name="T23" fmla="*/ 0 h 25"/>
                <a:gd name="T24" fmla="*/ 0 w 282"/>
                <a:gd name="T25" fmla="*/ 0 h 25"/>
                <a:gd name="T26" fmla="*/ 0 w 282"/>
                <a:gd name="T27" fmla="*/ 0 h 25"/>
                <a:gd name="T28" fmla="*/ 0 w 282"/>
                <a:gd name="T29" fmla="*/ 0 h 25"/>
                <a:gd name="T30" fmla="*/ 0 w 282"/>
                <a:gd name="T31" fmla="*/ 0 h 25"/>
                <a:gd name="T32" fmla="*/ 0 w 282"/>
                <a:gd name="T33" fmla="*/ 0 h 25"/>
                <a:gd name="T34" fmla="*/ 0 w 282"/>
                <a:gd name="T35" fmla="*/ 0 h 25"/>
                <a:gd name="T36" fmla="*/ 0 w 282"/>
                <a:gd name="T37" fmla="*/ 0 h 25"/>
                <a:gd name="T38" fmla="*/ 0 w 282"/>
                <a:gd name="T39" fmla="*/ 0 h 25"/>
                <a:gd name="T40" fmla="*/ 0 w 282"/>
                <a:gd name="T41" fmla="*/ 0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2"/>
                <a:gd name="T64" fmla="*/ 0 h 25"/>
                <a:gd name="T65" fmla="*/ 282 w 282"/>
                <a:gd name="T66" fmla="*/ 25 h 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2" h="25">
                  <a:moveTo>
                    <a:pt x="269" y="25"/>
                  </a:moveTo>
                  <a:lnTo>
                    <a:pt x="269" y="25"/>
                  </a:lnTo>
                  <a:cubicBezTo>
                    <a:pt x="262" y="25"/>
                    <a:pt x="257" y="19"/>
                    <a:pt x="257" y="12"/>
                  </a:cubicBezTo>
                  <a:cubicBezTo>
                    <a:pt x="257" y="5"/>
                    <a:pt x="262" y="0"/>
                    <a:pt x="269" y="0"/>
                  </a:cubicBezTo>
                  <a:cubicBezTo>
                    <a:pt x="277" y="0"/>
                    <a:pt x="282" y="5"/>
                    <a:pt x="282" y="12"/>
                  </a:cubicBezTo>
                  <a:cubicBezTo>
                    <a:pt x="282" y="19"/>
                    <a:pt x="277" y="25"/>
                    <a:pt x="269" y="25"/>
                  </a:cubicBezTo>
                  <a:close/>
                  <a:moveTo>
                    <a:pt x="141" y="25"/>
                  </a:moveTo>
                  <a:lnTo>
                    <a:pt x="141" y="25"/>
                  </a:lnTo>
                  <a:cubicBezTo>
                    <a:pt x="134" y="25"/>
                    <a:pt x="128" y="19"/>
                    <a:pt x="128" y="12"/>
                  </a:cubicBezTo>
                  <a:cubicBezTo>
                    <a:pt x="128" y="5"/>
                    <a:pt x="134" y="0"/>
                    <a:pt x="141" y="0"/>
                  </a:cubicBezTo>
                  <a:cubicBezTo>
                    <a:pt x="148" y="0"/>
                    <a:pt x="154" y="5"/>
                    <a:pt x="154" y="12"/>
                  </a:cubicBezTo>
                  <a:cubicBezTo>
                    <a:pt x="154" y="19"/>
                    <a:pt x="148" y="25"/>
                    <a:pt x="141" y="25"/>
                  </a:cubicBezTo>
                  <a:close/>
                  <a:moveTo>
                    <a:pt x="13" y="25"/>
                  </a:moveTo>
                  <a:lnTo>
                    <a:pt x="13" y="25"/>
                  </a:lnTo>
                  <a:cubicBezTo>
                    <a:pt x="5" y="25"/>
                    <a:pt x="0" y="19"/>
                    <a:pt x="0" y="12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9"/>
                    <a:pt x="20" y="25"/>
                    <a:pt x="13" y="25"/>
                  </a:cubicBez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2" name="Freeform 83"/>
            <p:cNvSpPr>
              <a:spLocks/>
            </p:cNvSpPr>
            <p:nvPr/>
          </p:nvSpPr>
          <p:spPr bwMode="auto">
            <a:xfrm>
              <a:off x="897" y="2902"/>
              <a:ext cx="53" cy="53"/>
            </a:xfrm>
            <a:custGeom>
              <a:avLst/>
              <a:gdLst>
                <a:gd name="T0" fmla="*/ 0 w 159"/>
                <a:gd name="T1" fmla="*/ 0 h 159"/>
                <a:gd name="T2" fmla="*/ 0 w 159"/>
                <a:gd name="T3" fmla="*/ 0 h 159"/>
                <a:gd name="T4" fmla="*/ 0 w 159"/>
                <a:gd name="T5" fmla="*/ 0 h 159"/>
                <a:gd name="T6" fmla="*/ 0 w 159"/>
                <a:gd name="T7" fmla="*/ 0 h 159"/>
                <a:gd name="T8" fmla="*/ 0 w 159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59"/>
                <a:gd name="T17" fmla="*/ 159 w 1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59">
                  <a:moveTo>
                    <a:pt x="159" y="79"/>
                  </a:moveTo>
                  <a:lnTo>
                    <a:pt x="0" y="0"/>
                  </a:lnTo>
                  <a:cubicBezTo>
                    <a:pt x="25" y="50"/>
                    <a:pt x="25" y="109"/>
                    <a:pt x="0" y="159"/>
                  </a:cubicBezTo>
                  <a:lnTo>
                    <a:pt x="159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3" name="Freeform 84"/>
            <p:cNvSpPr>
              <a:spLocks/>
            </p:cNvSpPr>
            <p:nvPr/>
          </p:nvSpPr>
          <p:spPr bwMode="auto">
            <a:xfrm>
              <a:off x="749" y="2902"/>
              <a:ext cx="52" cy="53"/>
            </a:xfrm>
            <a:custGeom>
              <a:avLst/>
              <a:gdLst>
                <a:gd name="T0" fmla="*/ 0 w 159"/>
                <a:gd name="T1" fmla="*/ 0 h 159"/>
                <a:gd name="T2" fmla="*/ 0 w 159"/>
                <a:gd name="T3" fmla="*/ 0 h 159"/>
                <a:gd name="T4" fmla="*/ 0 w 159"/>
                <a:gd name="T5" fmla="*/ 0 h 159"/>
                <a:gd name="T6" fmla="*/ 0 w 159"/>
                <a:gd name="T7" fmla="*/ 0 h 159"/>
                <a:gd name="T8" fmla="*/ 0 w 159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59"/>
                <a:gd name="T17" fmla="*/ 159 w 1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59">
                  <a:moveTo>
                    <a:pt x="0" y="79"/>
                  </a:moveTo>
                  <a:lnTo>
                    <a:pt x="159" y="159"/>
                  </a:lnTo>
                  <a:cubicBezTo>
                    <a:pt x="134" y="109"/>
                    <a:pt x="134" y="50"/>
                    <a:pt x="159" y="0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4" name="Freeform 85"/>
            <p:cNvSpPr>
              <a:spLocks noEditPoints="1"/>
            </p:cNvSpPr>
            <p:nvPr/>
          </p:nvSpPr>
          <p:spPr bwMode="auto">
            <a:xfrm>
              <a:off x="821" y="3848"/>
              <a:ext cx="93" cy="9"/>
            </a:xfrm>
            <a:custGeom>
              <a:avLst/>
              <a:gdLst>
                <a:gd name="T0" fmla="*/ 0 w 282"/>
                <a:gd name="T1" fmla="*/ 0 h 27"/>
                <a:gd name="T2" fmla="*/ 0 w 282"/>
                <a:gd name="T3" fmla="*/ 0 h 27"/>
                <a:gd name="T4" fmla="*/ 0 w 282"/>
                <a:gd name="T5" fmla="*/ 0 h 27"/>
                <a:gd name="T6" fmla="*/ 0 w 282"/>
                <a:gd name="T7" fmla="*/ 0 h 27"/>
                <a:gd name="T8" fmla="*/ 0 w 282"/>
                <a:gd name="T9" fmla="*/ 0 h 27"/>
                <a:gd name="T10" fmla="*/ 0 w 282"/>
                <a:gd name="T11" fmla="*/ 0 h 27"/>
                <a:gd name="T12" fmla="*/ 0 w 282"/>
                <a:gd name="T13" fmla="*/ 0 h 27"/>
                <a:gd name="T14" fmla="*/ 0 w 282"/>
                <a:gd name="T15" fmla="*/ 0 h 27"/>
                <a:gd name="T16" fmla="*/ 0 w 282"/>
                <a:gd name="T17" fmla="*/ 0 h 27"/>
                <a:gd name="T18" fmla="*/ 0 w 282"/>
                <a:gd name="T19" fmla="*/ 0 h 27"/>
                <a:gd name="T20" fmla="*/ 0 w 282"/>
                <a:gd name="T21" fmla="*/ 0 h 27"/>
                <a:gd name="T22" fmla="*/ 0 w 282"/>
                <a:gd name="T23" fmla="*/ 0 h 27"/>
                <a:gd name="T24" fmla="*/ 0 w 282"/>
                <a:gd name="T25" fmla="*/ 0 h 27"/>
                <a:gd name="T26" fmla="*/ 0 w 282"/>
                <a:gd name="T27" fmla="*/ 0 h 27"/>
                <a:gd name="T28" fmla="*/ 0 w 282"/>
                <a:gd name="T29" fmla="*/ 0 h 27"/>
                <a:gd name="T30" fmla="*/ 0 w 282"/>
                <a:gd name="T31" fmla="*/ 0 h 27"/>
                <a:gd name="T32" fmla="*/ 0 w 282"/>
                <a:gd name="T33" fmla="*/ 0 h 27"/>
                <a:gd name="T34" fmla="*/ 0 w 282"/>
                <a:gd name="T35" fmla="*/ 0 h 27"/>
                <a:gd name="T36" fmla="*/ 0 w 282"/>
                <a:gd name="T37" fmla="*/ 0 h 27"/>
                <a:gd name="T38" fmla="*/ 0 w 282"/>
                <a:gd name="T39" fmla="*/ 0 h 27"/>
                <a:gd name="T40" fmla="*/ 0 w 282"/>
                <a:gd name="T41" fmla="*/ 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2"/>
                <a:gd name="T64" fmla="*/ 0 h 27"/>
                <a:gd name="T65" fmla="*/ 282 w 282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2" h="27">
                  <a:moveTo>
                    <a:pt x="269" y="27"/>
                  </a:moveTo>
                  <a:lnTo>
                    <a:pt x="269" y="27"/>
                  </a:lnTo>
                  <a:cubicBezTo>
                    <a:pt x="262" y="27"/>
                    <a:pt x="256" y="21"/>
                    <a:pt x="257" y="14"/>
                  </a:cubicBezTo>
                  <a:cubicBezTo>
                    <a:pt x="257" y="7"/>
                    <a:pt x="263" y="1"/>
                    <a:pt x="270" y="1"/>
                  </a:cubicBezTo>
                  <a:cubicBezTo>
                    <a:pt x="277" y="2"/>
                    <a:pt x="282" y="7"/>
                    <a:pt x="282" y="15"/>
                  </a:cubicBezTo>
                  <a:cubicBezTo>
                    <a:pt x="282" y="22"/>
                    <a:pt x="276" y="27"/>
                    <a:pt x="269" y="27"/>
                  </a:cubicBezTo>
                  <a:close/>
                  <a:moveTo>
                    <a:pt x="141" y="26"/>
                  </a:moveTo>
                  <a:lnTo>
                    <a:pt x="141" y="26"/>
                  </a:lnTo>
                  <a:cubicBezTo>
                    <a:pt x="134" y="26"/>
                    <a:pt x="128" y="21"/>
                    <a:pt x="128" y="13"/>
                  </a:cubicBezTo>
                  <a:cubicBezTo>
                    <a:pt x="128" y="6"/>
                    <a:pt x="134" y="1"/>
                    <a:pt x="141" y="1"/>
                  </a:cubicBezTo>
                  <a:cubicBezTo>
                    <a:pt x="148" y="1"/>
                    <a:pt x="154" y="7"/>
                    <a:pt x="154" y="14"/>
                  </a:cubicBezTo>
                  <a:cubicBezTo>
                    <a:pt x="154" y="21"/>
                    <a:pt x="148" y="27"/>
                    <a:pt x="141" y="26"/>
                  </a:cubicBezTo>
                  <a:close/>
                  <a:moveTo>
                    <a:pt x="12" y="26"/>
                  </a:moveTo>
                  <a:lnTo>
                    <a:pt x="12" y="26"/>
                  </a:ln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5" y="13"/>
                  </a:cubicBezTo>
                  <a:cubicBezTo>
                    <a:pt x="25" y="20"/>
                    <a:pt x="19" y="26"/>
                    <a:pt x="12" y="26"/>
                  </a:cubicBez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5" name="Freeform 86"/>
            <p:cNvSpPr>
              <a:spLocks/>
            </p:cNvSpPr>
            <p:nvPr/>
          </p:nvSpPr>
          <p:spPr bwMode="auto">
            <a:xfrm>
              <a:off x="897" y="3827"/>
              <a:ext cx="53" cy="52"/>
            </a:xfrm>
            <a:custGeom>
              <a:avLst/>
              <a:gdLst>
                <a:gd name="T0" fmla="*/ 0 w 160"/>
                <a:gd name="T1" fmla="*/ 0 h 159"/>
                <a:gd name="T2" fmla="*/ 0 w 160"/>
                <a:gd name="T3" fmla="*/ 0 h 159"/>
                <a:gd name="T4" fmla="*/ 0 w 160"/>
                <a:gd name="T5" fmla="*/ 0 h 159"/>
                <a:gd name="T6" fmla="*/ 0 w 160"/>
                <a:gd name="T7" fmla="*/ 0 h 159"/>
                <a:gd name="T8" fmla="*/ 0 w 16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59"/>
                <a:gd name="T17" fmla="*/ 160 w 16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59">
                  <a:moveTo>
                    <a:pt x="160" y="80"/>
                  </a:moveTo>
                  <a:lnTo>
                    <a:pt x="0" y="159"/>
                  </a:lnTo>
                  <a:cubicBezTo>
                    <a:pt x="26" y="109"/>
                    <a:pt x="26" y="50"/>
                    <a:pt x="1" y="0"/>
                  </a:cubicBezTo>
                  <a:lnTo>
                    <a:pt x="16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6" name="Freeform 87"/>
            <p:cNvSpPr>
              <a:spLocks/>
            </p:cNvSpPr>
            <p:nvPr/>
          </p:nvSpPr>
          <p:spPr bwMode="auto">
            <a:xfrm>
              <a:off x="749" y="3826"/>
              <a:ext cx="53" cy="53"/>
            </a:xfrm>
            <a:custGeom>
              <a:avLst/>
              <a:gdLst>
                <a:gd name="T0" fmla="*/ 0 w 160"/>
                <a:gd name="T1" fmla="*/ 0 h 159"/>
                <a:gd name="T2" fmla="*/ 0 w 160"/>
                <a:gd name="T3" fmla="*/ 0 h 159"/>
                <a:gd name="T4" fmla="*/ 0 w 160"/>
                <a:gd name="T5" fmla="*/ 0 h 159"/>
                <a:gd name="T6" fmla="*/ 0 w 160"/>
                <a:gd name="T7" fmla="*/ 0 h 159"/>
                <a:gd name="T8" fmla="*/ 0 w 16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59"/>
                <a:gd name="T17" fmla="*/ 160 w 16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59">
                  <a:moveTo>
                    <a:pt x="0" y="79"/>
                  </a:moveTo>
                  <a:lnTo>
                    <a:pt x="160" y="0"/>
                  </a:lnTo>
                  <a:cubicBezTo>
                    <a:pt x="135" y="50"/>
                    <a:pt x="134" y="109"/>
                    <a:pt x="159" y="159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77" name="Rectangle 88"/>
            <p:cNvSpPr>
              <a:spLocks noChangeArrowheads="1"/>
            </p:cNvSpPr>
            <p:nvPr/>
          </p:nvSpPr>
          <p:spPr bwMode="auto">
            <a:xfrm>
              <a:off x="2862" y="1603"/>
              <a:ext cx="201" cy="245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16478" name="Rectangle 89"/>
            <p:cNvSpPr>
              <a:spLocks noChangeArrowheads="1"/>
            </p:cNvSpPr>
            <p:nvPr/>
          </p:nvSpPr>
          <p:spPr bwMode="auto">
            <a:xfrm>
              <a:off x="2862" y="1603"/>
              <a:ext cx="201" cy="2450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/>
            </a:p>
          </p:txBody>
        </p:sp>
        <p:sp>
          <p:nvSpPr>
            <p:cNvPr id="220250" name="Rectangle 90"/>
            <p:cNvSpPr>
              <a:spLocks noChangeArrowheads="1"/>
            </p:cNvSpPr>
            <p:nvPr/>
          </p:nvSpPr>
          <p:spPr bwMode="auto">
            <a:xfrm rot="5400000">
              <a:off x="2946" y="2422"/>
              <a:ext cx="5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R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1" name="Rectangle 91"/>
            <p:cNvSpPr>
              <a:spLocks noChangeArrowheads="1"/>
            </p:cNvSpPr>
            <p:nvPr/>
          </p:nvSpPr>
          <p:spPr bwMode="auto">
            <a:xfrm rot="5400000">
              <a:off x="2961" y="2459"/>
              <a:ext cx="2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i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2" name="Rectangle 92"/>
            <p:cNvSpPr>
              <a:spLocks noChangeArrowheads="1"/>
            </p:cNvSpPr>
            <p:nvPr/>
          </p:nvSpPr>
          <p:spPr bwMode="auto">
            <a:xfrm rot="5400000">
              <a:off x="2953" y="2489"/>
              <a:ext cx="39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s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3" name="Rectangle 93"/>
            <p:cNvSpPr>
              <a:spLocks noChangeArrowheads="1"/>
            </p:cNvSpPr>
            <p:nvPr/>
          </p:nvSpPr>
          <p:spPr bwMode="auto">
            <a:xfrm rot="5400000">
              <a:off x="2954" y="2526"/>
              <a:ext cx="38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k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4" name="Rectangle 94"/>
            <p:cNvSpPr>
              <a:spLocks noChangeArrowheads="1"/>
            </p:cNvSpPr>
            <p:nvPr/>
          </p:nvSpPr>
          <p:spPr bwMode="auto">
            <a:xfrm rot="5400000">
              <a:off x="2961" y="2553"/>
              <a:ext cx="2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 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5" name="Rectangle 95"/>
            <p:cNvSpPr>
              <a:spLocks noChangeArrowheads="1"/>
            </p:cNvSpPr>
            <p:nvPr/>
          </p:nvSpPr>
          <p:spPr bwMode="auto">
            <a:xfrm rot="5400000">
              <a:off x="2942" y="2594"/>
              <a:ext cx="6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M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6" name="Rectangle 96"/>
            <p:cNvSpPr>
              <a:spLocks noChangeArrowheads="1"/>
            </p:cNvSpPr>
            <p:nvPr/>
          </p:nvSpPr>
          <p:spPr bwMode="auto">
            <a:xfrm rot="5400000">
              <a:off x="2953" y="2645"/>
              <a:ext cx="39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a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7" name="Rectangle 97"/>
            <p:cNvSpPr>
              <a:spLocks noChangeArrowheads="1"/>
            </p:cNvSpPr>
            <p:nvPr/>
          </p:nvSpPr>
          <p:spPr bwMode="auto">
            <a:xfrm rot="5400000">
              <a:off x="2950" y="2688"/>
              <a:ext cx="4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n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8" name="Rectangle 98"/>
            <p:cNvSpPr>
              <a:spLocks noChangeArrowheads="1"/>
            </p:cNvSpPr>
            <p:nvPr/>
          </p:nvSpPr>
          <p:spPr bwMode="auto">
            <a:xfrm rot="5400000">
              <a:off x="2953" y="2729"/>
              <a:ext cx="39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a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59" name="Rectangle 99"/>
            <p:cNvSpPr>
              <a:spLocks noChangeArrowheads="1"/>
            </p:cNvSpPr>
            <p:nvPr/>
          </p:nvSpPr>
          <p:spPr bwMode="auto">
            <a:xfrm rot="5400000">
              <a:off x="2950" y="2768"/>
              <a:ext cx="4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g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0" name="Rectangle 100"/>
            <p:cNvSpPr>
              <a:spLocks noChangeArrowheads="1"/>
            </p:cNvSpPr>
            <p:nvPr/>
          </p:nvSpPr>
          <p:spPr bwMode="auto">
            <a:xfrm rot="5400000">
              <a:off x="2954" y="2808"/>
              <a:ext cx="38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e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1" name="Rectangle 101"/>
            <p:cNvSpPr>
              <a:spLocks noChangeArrowheads="1"/>
            </p:cNvSpPr>
            <p:nvPr/>
          </p:nvSpPr>
          <p:spPr bwMode="auto">
            <a:xfrm rot="5400000">
              <a:off x="2943" y="2862"/>
              <a:ext cx="61" cy="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m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2" name="Rectangle 102"/>
            <p:cNvSpPr>
              <a:spLocks noChangeArrowheads="1"/>
            </p:cNvSpPr>
            <p:nvPr/>
          </p:nvSpPr>
          <p:spPr bwMode="auto">
            <a:xfrm rot="5400000">
              <a:off x="2954" y="2914"/>
              <a:ext cx="38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e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3" name="Rectangle 103"/>
            <p:cNvSpPr>
              <a:spLocks noChangeArrowheads="1"/>
            </p:cNvSpPr>
            <p:nvPr/>
          </p:nvSpPr>
          <p:spPr bwMode="auto">
            <a:xfrm rot="5400000">
              <a:off x="2950" y="2954"/>
              <a:ext cx="4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n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4" name="Rectangle 104"/>
            <p:cNvSpPr>
              <a:spLocks noChangeArrowheads="1"/>
            </p:cNvSpPr>
            <p:nvPr/>
          </p:nvSpPr>
          <p:spPr bwMode="auto">
            <a:xfrm rot="5400000">
              <a:off x="2963" y="2980"/>
              <a:ext cx="20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t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5" name="Rectangle 105"/>
            <p:cNvSpPr>
              <a:spLocks noChangeArrowheads="1"/>
            </p:cNvSpPr>
            <p:nvPr/>
          </p:nvSpPr>
          <p:spPr bwMode="auto">
            <a:xfrm rot="5400000">
              <a:off x="2961" y="3012"/>
              <a:ext cx="2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 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6" name="Rectangle 106"/>
            <p:cNvSpPr>
              <a:spLocks noChangeArrowheads="1"/>
            </p:cNvSpPr>
            <p:nvPr/>
          </p:nvSpPr>
          <p:spPr bwMode="auto">
            <a:xfrm rot="5400000">
              <a:off x="2961" y="3022"/>
              <a:ext cx="2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t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7" name="Rectangle 107"/>
            <p:cNvSpPr>
              <a:spLocks noChangeArrowheads="1"/>
            </p:cNvSpPr>
            <p:nvPr/>
          </p:nvSpPr>
          <p:spPr bwMode="auto">
            <a:xfrm rot="5400000">
              <a:off x="2951" y="3064"/>
              <a:ext cx="4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o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8" name="Rectangle 108"/>
            <p:cNvSpPr>
              <a:spLocks noChangeArrowheads="1"/>
            </p:cNvSpPr>
            <p:nvPr/>
          </p:nvSpPr>
          <p:spPr bwMode="auto">
            <a:xfrm rot="5400000">
              <a:off x="2950" y="3105"/>
              <a:ext cx="42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o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69" name="Rectangle 109"/>
            <p:cNvSpPr>
              <a:spLocks noChangeArrowheads="1"/>
            </p:cNvSpPr>
            <p:nvPr/>
          </p:nvSpPr>
          <p:spPr bwMode="auto">
            <a:xfrm rot="5400000">
              <a:off x="2960" y="3137"/>
              <a:ext cx="2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l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20270" name="Rectangle 110"/>
            <p:cNvSpPr>
              <a:spLocks noChangeArrowheads="1"/>
            </p:cNvSpPr>
            <p:nvPr/>
          </p:nvSpPr>
          <p:spPr bwMode="auto">
            <a:xfrm rot="5400000">
              <a:off x="2952" y="3168"/>
              <a:ext cx="41" cy="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71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algn="r" rtl="1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algn="r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defRPr/>
              </a:pPr>
              <a:r>
                <a:rPr lang="en-GB" altLang="en-US" sz="770" b="1" smtClean="0">
                  <a:solidFill>
                    <a:srgbClr val="000000"/>
                  </a:solidFill>
                  <a:ea typeface="+mn-ea"/>
                </a:rPr>
                <a:t>s</a:t>
              </a:r>
              <a:endParaRPr lang="en-GB" altLang="en-US" sz="2052" smtClean="0"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16500" name="Line 111"/>
            <p:cNvSpPr>
              <a:spLocks noChangeShapeType="1"/>
            </p:cNvSpPr>
            <p:nvPr/>
          </p:nvSpPr>
          <p:spPr bwMode="auto">
            <a:xfrm flipH="1">
              <a:off x="789" y="3451"/>
              <a:ext cx="121" cy="1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1" name="Freeform 112"/>
            <p:cNvSpPr>
              <a:spLocks/>
            </p:cNvSpPr>
            <p:nvPr/>
          </p:nvSpPr>
          <p:spPr bwMode="auto">
            <a:xfrm>
              <a:off x="897" y="3424"/>
              <a:ext cx="53" cy="53"/>
            </a:xfrm>
            <a:custGeom>
              <a:avLst/>
              <a:gdLst>
                <a:gd name="T0" fmla="*/ 0 w 159"/>
                <a:gd name="T1" fmla="*/ 0 h 159"/>
                <a:gd name="T2" fmla="*/ 0 w 159"/>
                <a:gd name="T3" fmla="*/ 0 h 159"/>
                <a:gd name="T4" fmla="*/ 0 w 159"/>
                <a:gd name="T5" fmla="*/ 0 h 159"/>
                <a:gd name="T6" fmla="*/ 0 w 159"/>
                <a:gd name="T7" fmla="*/ 0 h 159"/>
                <a:gd name="T8" fmla="*/ 0 w 159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59"/>
                <a:gd name="T17" fmla="*/ 159 w 1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59">
                  <a:moveTo>
                    <a:pt x="159" y="79"/>
                  </a:moveTo>
                  <a:lnTo>
                    <a:pt x="0" y="0"/>
                  </a:lnTo>
                  <a:cubicBezTo>
                    <a:pt x="25" y="50"/>
                    <a:pt x="25" y="109"/>
                    <a:pt x="0" y="159"/>
                  </a:cubicBezTo>
                  <a:lnTo>
                    <a:pt x="159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502" name="Freeform 113"/>
            <p:cNvSpPr>
              <a:spLocks/>
            </p:cNvSpPr>
            <p:nvPr/>
          </p:nvSpPr>
          <p:spPr bwMode="auto">
            <a:xfrm>
              <a:off x="749" y="3424"/>
              <a:ext cx="52" cy="53"/>
            </a:xfrm>
            <a:custGeom>
              <a:avLst/>
              <a:gdLst>
                <a:gd name="T0" fmla="*/ 0 w 159"/>
                <a:gd name="T1" fmla="*/ 0 h 159"/>
                <a:gd name="T2" fmla="*/ 0 w 159"/>
                <a:gd name="T3" fmla="*/ 0 h 159"/>
                <a:gd name="T4" fmla="*/ 0 w 159"/>
                <a:gd name="T5" fmla="*/ 0 h 159"/>
                <a:gd name="T6" fmla="*/ 0 w 159"/>
                <a:gd name="T7" fmla="*/ 0 h 159"/>
                <a:gd name="T8" fmla="*/ 0 w 159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59"/>
                <a:gd name="T17" fmla="*/ 159 w 1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59">
                  <a:moveTo>
                    <a:pt x="0" y="79"/>
                  </a:moveTo>
                  <a:lnTo>
                    <a:pt x="159" y="159"/>
                  </a:lnTo>
                  <a:cubicBezTo>
                    <a:pt x="134" y="109"/>
                    <a:pt x="134" y="50"/>
                    <a:pt x="159" y="0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503" name="Line 114"/>
            <p:cNvSpPr>
              <a:spLocks noChangeShapeType="1"/>
            </p:cNvSpPr>
            <p:nvPr/>
          </p:nvSpPr>
          <p:spPr bwMode="auto">
            <a:xfrm>
              <a:off x="1654" y="3551"/>
              <a:ext cx="1" cy="206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Freeform 115"/>
            <p:cNvSpPr>
              <a:spLocks/>
            </p:cNvSpPr>
            <p:nvPr/>
          </p:nvSpPr>
          <p:spPr bwMode="auto">
            <a:xfrm>
              <a:off x="1631" y="3746"/>
              <a:ext cx="46" cy="46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0 h 138"/>
                <a:gd name="T4" fmla="*/ 0 w 138"/>
                <a:gd name="T5" fmla="*/ 0 h 138"/>
                <a:gd name="T6" fmla="*/ 0 w 138"/>
                <a:gd name="T7" fmla="*/ 0 h 138"/>
                <a:gd name="T8" fmla="*/ 0 w 138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8"/>
                <a:gd name="T17" fmla="*/ 138 w 138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8">
                  <a:moveTo>
                    <a:pt x="69" y="138"/>
                  </a:moveTo>
                  <a:lnTo>
                    <a:pt x="138" y="0"/>
                  </a:lnTo>
                  <a:cubicBezTo>
                    <a:pt x="95" y="22"/>
                    <a:pt x="43" y="22"/>
                    <a:pt x="0" y="0"/>
                  </a:cubicBezTo>
                  <a:lnTo>
                    <a:pt x="69" y="1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16389" name="Line 121"/>
          <p:cNvSpPr>
            <a:spLocks noChangeShapeType="1"/>
          </p:cNvSpPr>
          <p:nvPr/>
        </p:nvSpPr>
        <p:spPr bwMode="auto">
          <a:xfrm flipH="1">
            <a:off x="3181350" y="2259013"/>
            <a:ext cx="190182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122"/>
          <p:cNvSpPr>
            <a:spLocks noChangeShapeType="1"/>
          </p:cNvSpPr>
          <p:nvPr/>
        </p:nvSpPr>
        <p:spPr bwMode="auto">
          <a:xfrm flipH="1" flipV="1">
            <a:off x="3160713" y="2736850"/>
            <a:ext cx="1878012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123"/>
          <p:cNvSpPr>
            <a:spLocks noChangeShapeType="1"/>
          </p:cNvSpPr>
          <p:nvPr/>
        </p:nvSpPr>
        <p:spPr bwMode="auto">
          <a:xfrm flipH="1" flipV="1">
            <a:off x="3171825" y="2846388"/>
            <a:ext cx="1920875" cy="998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124"/>
          <p:cNvSpPr>
            <a:spLocks noChangeShapeType="1"/>
          </p:cNvSpPr>
          <p:nvPr/>
        </p:nvSpPr>
        <p:spPr bwMode="auto">
          <a:xfrm flipH="1" flipV="1">
            <a:off x="3181350" y="3171825"/>
            <a:ext cx="1922463" cy="144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7312025" y="10302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600" smtClean="0">
                <a:ea typeface="ＭＳ Ｐゴシック" pitchFamily="34" charset="-128"/>
              </a:rPr>
              <a:t>Proses manajemen risiko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276600" y="9144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Menetapkan lingkup</a:t>
            </a:r>
          </a:p>
          <a:p>
            <a:pPr algn="ctr" eaLnBrk="1" hangingPunct="1"/>
            <a:r>
              <a:rPr lang="en-US"/>
              <a:t>Manajemen risiko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3276600" y="20574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Identifikasi risiko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3276600" y="31242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Analisis risiko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3276600" y="41910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Evaluasi risiko</a:t>
            </a:r>
          </a:p>
          <a:p>
            <a:pPr algn="ctr" eaLnBrk="1" hangingPunct="1"/>
            <a:endParaRPr lang="en-US"/>
          </a:p>
          <a:p>
            <a:pPr algn="ctr" eaLnBrk="1" hangingPunct="1"/>
            <a:endParaRPr lang="en-US"/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3276600" y="55626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Tindakan/treatment</a:t>
            </a:r>
          </a:p>
          <a:p>
            <a:pPr algn="ctr" eaLnBrk="1" hangingPunct="1"/>
            <a:r>
              <a:rPr lang="en-US"/>
              <a:t> terhadap</a:t>
            </a:r>
          </a:p>
          <a:p>
            <a:pPr algn="ctr" eaLnBrk="1" hangingPunct="1"/>
            <a:r>
              <a:rPr lang="en-US"/>
              <a:t>risiko</a:t>
            </a:r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990600" y="2286000"/>
            <a:ext cx="12954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Komunikasi</a:t>
            </a:r>
          </a:p>
          <a:p>
            <a:pPr algn="ctr" eaLnBrk="1" hangingPunct="1"/>
            <a:r>
              <a:rPr lang="en-US"/>
              <a:t>dan</a:t>
            </a:r>
          </a:p>
          <a:p>
            <a:pPr algn="ctr" eaLnBrk="1" hangingPunct="1"/>
            <a:r>
              <a:rPr lang="en-US"/>
              <a:t>Konsultasi</a:t>
            </a:r>
          </a:p>
          <a:p>
            <a:pPr algn="ctr" eaLnBrk="1" hangingPunct="1"/>
            <a:r>
              <a:rPr lang="en-US"/>
              <a:t>pd</a:t>
            </a:r>
          </a:p>
          <a:p>
            <a:pPr algn="ctr" eaLnBrk="1" hangingPunct="1"/>
            <a:r>
              <a:rPr lang="en-US"/>
              <a:t>stakeholders</a:t>
            </a: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6629400" y="2286000"/>
            <a:ext cx="1295400" cy="2438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Monitoring,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audit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dan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Tinjauan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(review)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Dukungan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internal</a:t>
            </a:r>
          </a:p>
        </p:txBody>
      </p:sp>
      <p:cxnSp>
        <p:nvCxnSpPr>
          <p:cNvPr id="17418" name="AutoShape 11"/>
          <p:cNvCxnSpPr>
            <a:cxnSpLocks noChangeShapeType="1"/>
            <a:stCxn id="17411" idx="2"/>
            <a:endCxn id="17412" idx="0"/>
          </p:cNvCxnSpPr>
          <p:nvPr/>
        </p:nvCxnSpPr>
        <p:spPr bwMode="auto">
          <a:xfrm rot="5400000">
            <a:off x="4229100" y="19050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9" name="AutoShape 12"/>
          <p:cNvCxnSpPr>
            <a:cxnSpLocks noChangeShapeType="1"/>
            <a:stCxn id="17412" idx="2"/>
            <a:endCxn id="17413" idx="0"/>
          </p:cNvCxnSpPr>
          <p:nvPr/>
        </p:nvCxnSpPr>
        <p:spPr bwMode="auto">
          <a:xfrm rot="5400000">
            <a:off x="4267200" y="3009900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0" name="AutoShape 13"/>
          <p:cNvCxnSpPr>
            <a:cxnSpLocks noChangeShapeType="1"/>
            <a:stCxn id="17413" idx="2"/>
            <a:endCxn id="17414" idx="0"/>
          </p:cNvCxnSpPr>
          <p:nvPr/>
        </p:nvCxnSpPr>
        <p:spPr bwMode="auto">
          <a:xfrm rot="5400000">
            <a:off x="4267200" y="4076700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1" name="AutoShape 14"/>
          <p:cNvCxnSpPr>
            <a:cxnSpLocks noChangeShapeType="1"/>
            <a:stCxn id="17414" idx="2"/>
            <a:endCxn id="17415" idx="0"/>
          </p:cNvCxnSpPr>
          <p:nvPr/>
        </p:nvCxnSpPr>
        <p:spPr bwMode="auto">
          <a:xfrm rot="5400000">
            <a:off x="4114800" y="52959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2" name="AutoShape 15"/>
          <p:cNvCxnSpPr>
            <a:cxnSpLocks noChangeShapeType="1"/>
            <a:stCxn id="17416" idx="0"/>
            <a:endCxn id="17411" idx="1"/>
          </p:cNvCxnSpPr>
          <p:nvPr/>
        </p:nvCxnSpPr>
        <p:spPr bwMode="auto">
          <a:xfrm rot="-5400000">
            <a:off x="1981200" y="990600"/>
            <a:ext cx="952500" cy="163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3" name="AutoShape 16"/>
          <p:cNvCxnSpPr>
            <a:cxnSpLocks noChangeShapeType="1"/>
            <a:stCxn id="17416" idx="2"/>
            <a:endCxn id="17415" idx="1"/>
          </p:cNvCxnSpPr>
          <p:nvPr/>
        </p:nvCxnSpPr>
        <p:spPr bwMode="auto">
          <a:xfrm rot="16200000" flipH="1">
            <a:off x="1828800" y="4533900"/>
            <a:ext cx="1257300" cy="163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4" name="AutoShape 17"/>
          <p:cNvCxnSpPr>
            <a:cxnSpLocks noChangeShapeType="1"/>
            <a:stCxn id="17415" idx="3"/>
            <a:endCxn id="17417" idx="2"/>
          </p:cNvCxnSpPr>
          <p:nvPr/>
        </p:nvCxnSpPr>
        <p:spPr bwMode="auto">
          <a:xfrm flipV="1">
            <a:off x="5486400" y="4724400"/>
            <a:ext cx="1790700" cy="1257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5" name="AutoShape 18"/>
          <p:cNvCxnSpPr>
            <a:cxnSpLocks noChangeShapeType="1"/>
            <a:stCxn id="17411" idx="3"/>
            <a:endCxn id="17417" idx="0"/>
          </p:cNvCxnSpPr>
          <p:nvPr/>
        </p:nvCxnSpPr>
        <p:spPr bwMode="auto">
          <a:xfrm>
            <a:off x="5486400" y="1333500"/>
            <a:ext cx="1790700" cy="9525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6" name="Rectangle 25"/>
          <p:cNvSpPr>
            <a:spLocks noChangeArrowheads="1"/>
          </p:cNvSpPr>
          <p:nvPr/>
        </p:nvSpPr>
        <p:spPr bwMode="auto">
          <a:xfrm>
            <a:off x="2514600" y="1828800"/>
            <a:ext cx="3886200" cy="34290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d-ID"/>
          </a:p>
        </p:txBody>
      </p:sp>
      <p:sp>
        <p:nvSpPr>
          <p:cNvPr id="17427" name="Text Box 27"/>
          <p:cNvSpPr txBox="1">
            <a:spLocks noChangeArrowheads="1"/>
          </p:cNvSpPr>
          <p:nvPr/>
        </p:nvSpPr>
        <p:spPr bwMode="auto">
          <a:xfrm>
            <a:off x="5622925" y="1649413"/>
            <a:ext cx="2855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/>
              <a:t>Kajian risiko (risk assessment)</a:t>
            </a:r>
          </a:p>
        </p:txBody>
      </p:sp>
      <p:sp>
        <p:nvSpPr>
          <p:cNvPr id="17428" name="AutoShape 28"/>
          <p:cNvSpPr>
            <a:spLocks noChangeArrowheads="1"/>
          </p:cNvSpPr>
          <p:nvPr/>
        </p:nvSpPr>
        <p:spPr bwMode="auto">
          <a:xfrm>
            <a:off x="4114800" y="4495800"/>
            <a:ext cx="533400" cy="457200"/>
          </a:xfrm>
          <a:prstGeom prst="flowChartSor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d-ID"/>
          </a:p>
        </p:txBody>
      </p:sp>
      <p:cxnSp>
        <p:nvCxnSpPr>
          <p:cNvPr id="17429" name="AutoShape 29"/>
          <p:cNvCxnSpPr>
            <a:cxnSpLocks noChangeShapeType="1"/>
            <a:stCxn id="17428" idx="3"/>
            <a:endCxn id="17417" idx="2"/>
          </p:cNvCxnSpPr>
          <p:nvPr/>
        </p:nvCxnSpPr>
        <p:spPr bwMode="auto">
          <a:xfrm>
            <a:off x="4648200" y="4724400"/>
            <a:ext cx="2628900" cy="1588"/>
          </a:xfrm>
          <a:prstGeom prst="bentConnector4">
            <a:avLst>
              <a:gd name="adj1" fmla="val 37681"/>
              <a:gd name="adj2" fmla="val 1440000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0" name="Text Box 30"/>
          <p:cNvSpPr txBox="1">
            <a:spLocks noChangeArrowheads="1"/>
          </p:cNvSpPr>
          <p:nvPr/>
        </p:nvSpPr>
        <p:spPr bwMode="auto">
          <a:xfrm>
            <a:off x="4632325" y="4545013"/>
            <a:ext cx="473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/>
              <a:t>tdk</a:t>
            </a:r>
          </a:p>
        </p:txBody>
      </p:sp>
      <p:sp>
        <p:nvSpPr>
          <p:cNvPr id="17431" name="Text Box 31"/>
          <p:cNvSpPr txBox="1">
            <a:spLocks noChangeArrowheads="1"/>
          </p:cNvSpPr>
          <p:nvPr/>
        </p:nvSpPr>
        <p:spPr bwMode="auto">
          <a:xfrm>
            <a:off x="4403725" y="4849813"/>
            <a:ext cx="373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/>
              <a:t>ya</a:t>
            </a:r>
          </a:p>
        </p:txBody>
      </p:sp>
      <p:sp>
        <p:nvSpPr>
          <p:cNvPr id="17432" name="Line 32"/>
          <p:cNvSpPr>
            <a:spLocks noChangeShapeType="1"/>
          </p:cNvSpPr>
          <p:nvPr/>
        </p:nvSpPr>
        <p:spPr bwMode="auto">
          <a:xfrm>
            <a:off x="2286000" y="2590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Line 34"/>
          <p:cNvSpPr>
            <a:spLocks noChangeShapeType="1"/>
          </p:cNvSpPr>
          <p:nvPr/>
        </p:nvSpPr>
        <p:spPr bwMode="auto">
          <a:xfrm>
            <a:off x="2286000" y="3429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Line 35"/>
          <p:cNvSpPr>
            <a:spLocks noChangeShapeType="1"/>
          </p:cNvSpPr>
          <p:nvPr/>
        </p:nvSpPr>
        <p:spPr bwMode="auto">
          <a:xfrm>
            <a:off x="2286000" y="4419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Line 36"/>
          <p:cNvSpPr>
            <a:spLocks noChangeShapeType="1"/>
          </p:cNvSpPr>
          <p:nvPr/>
        </p:nvSpPr>
        <p:spPr bwMode="auto">
          <a:xfrm>
            <a:off x="5486400" y="2590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Line 37"/>
          <p:cNvSpPr>
            <a:spLocks noChangeShapeType="1"/>
          </p:cNvSpPr>
          <p:nvPr/>
        </p:nvSpPr>
        <p:spPr bwMode="auto">
          <a:xfrm>
            <a:off x="5486400" y="3505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7" name="Line 38"/>
          <p:cNvSpPr>
            <a:spLocks noChangeShapeType="1"/>
          </p:cNvSpPr>
          <p:nvPr/>
        </p:nvSpPr>
        <p:spPr bwMode="auto">
          <a:xfrm>
            <a:off x="5486400" y="4419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600" smtClean="0">
                <a:ea typeface="ＭＳ Ｐゴシック" pitchFamily="34" charset="-128"/>
              </a:rPr>
              <a:t>Proses manajemen risiko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276600" y="9144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Manajemen Risiko</a:t>
            </a:r>
          </a:p>
          <a:p>
            <a:pPr algn="ctr" eaLnBrk="1" hangingPunct="1"/>
            <a:r>
              <a:rPr lang="en-US"/>
              <a:t>Pelayanan obat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276600" y="20574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Identifikasi risiko </a:t>
            </a:r>
          </a:p>
          <a:p>
            <a:pPr algn="ctr" eaLnBrk="1" hangingPunct="1"/>
            <a:r>
              <a:rPr lang="en-US"/>
              <a:t>Pada pelayanan obat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3276600" y="31242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Analisis risiko</a:t>
            </a: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3276600" y="41910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Evaluasi risiko</a:t>
            </a:r>
          </a:p>
          <a:p>
            <a:pPr algn="ctr" eaLnBrk="1" hangingPunct="1"/>
            <a:endParaRPr lang="en-US"/>
          </a:p>
          <a:p>
            <a:pPr algn="ctr" eaLnBrk="1" hangingPunct="1"/>
            <a:endParaRPr lang="en-US"/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3276600" y="5562600"/>
            <a:ext cx="2209800" cy="838200"/>
          </a:xfrm>
          <a:prstGeom prst="rec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Tindakan/treatment</a:t>
            </a:r>
          </a:p>
          <a:p>
            <a:pPr algn="ctr" eaLnBrk="1" hangingPunct="1"/>
            <a:r>
              <a:rPr lang="en-US"/>
              <a:t> terhadap</a:t>
            </a:r>
          </a:p>
          <a:p>
            <a:pPr algn="ctr" eaLnBrk="1" hangingPunct="1"/>
            <a:r>
              <a:rPr lang="en-US"/>
              <a:t>risiko</a:t>
            </a:r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990600" y="2286000"/>
            <a:ext cx="12954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/>
              <a:t>Komunikasi</a:t>
            </a:r>
          </a:p>
          <a:p>
            <a:pPr algn="ctr" eaLnBrk="1" hangingPunct="1"/>
            <a:r>
              <a:rPr lang="en-US"/>
              <a:t>dan</a:t>
            </a:r>
          </a:p>
          <a:p>
            <a:pPr algn="ctr" eaLnBrk="1" hangingPunct="1"/>
            <a:r>
              <a:rPr lang="en-US"/>
              <a:t>Konsultasi</a:t>
            </a:r>
          </a:p>
          <a:p>
            <a:pPr algn="ctr" eaLnBrk="1" hangingPunct="1"/>
            <a:r>
              <a:rPr lang="en-US"/>
              <a:t>pd</a:t>
            </a:r>
          </a:p>
          <a:p>
            <a:pPr algn="ctr" eaLnBrk="1" hangingPunct="1"/>
            <a:r>
              <a:rPr lang="en-US"/>
              <a:t>stakeholders</a:t>
            </a: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6629400" y="2286000"/>
            <a:ext cx="1295400" cy="2438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Monitoring,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audit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dan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Tinjauan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(review)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Dukungan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internal</a:t>
            </a:r>
          </a:p>
        </p:txBody>
      </p:sp>
      <p:cxnSp>
        <p:nvCxnSpPr>
          <p:cNvPr id="18442" name="AutoShape 11"/>
          <p:cNvCxnSpPr>
            <a:cxnSpLocks noChangeShapeType="1"/>
            <a:stCxn id="18435" idx="2"/>
            <a:endCxn id="18436" idx="0"/>
          </p:cNvCxnSpPr>
          <p:nvPr/>
        </p:nvCxnSpPr>
        <p:spPr bwMode="auto">
          <a:xfrm rot="5400000">
            <a:off x="4229100" y="1905000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3" name="AutoShape 12"/>
          <p:cNvCxnSpPr>
            <a:cxnSpLocks noChangeShapeType="1"/>
            <a:stCxn id="18436" idx="2"/>
            <a:endCxn id="18437" idx="0"/>
          </p:cNvCxnSpPr>
          <p:nvPr/>
        </p:nvCxnSpPr>
        <p:spPr bwMode="auto">
          <a:xfrm rot="5400000">
            <a:off x="4267200" y="3009900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13"/>
          <p:cNvCxnSpPr>
            <a:cxnSpLocks noChangeShapeType="1"/>
            <a:stCxn id="18437" idx="2"/>
            <a:endCxn id="18438" idx="0"/>
          </p:cNvCxnSpPr>
          <p:nvPr/>
        </p:nvCxnSpPr>
        <p:spPr bwMode="auto">
          <a:xfrm rot="5400000">
            <a:off x="4267200" y="4076700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5" name="AutoShape 14"/>
          <p:cNvCxnSpPr>
            <a:cxnSpLocks noChangeShapeType="1"/>
            <a:stCxn id="18438" idx="2"/>
            <a:endCxn id="18439" idx="0"/>
          </p:cNvCxnSpPr>
          <p:nvPr/>
        </p:nvCxnSpPr>
        <p:spPr bwMode="auto">
          <a:xfrm rot="5400000">
            <a:off x="4114800" y="52959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6" name="AutoShape 15"/>
          <p:cNvCxnSpPr>
            <a:cxnSpLocks noChangeShapeType="1"/>
            <a:stCxn id="18440" idx="0"/>
            <a:endCxn id="18435" idx="1"/>
          </p:cNvCxnSpPr>
          <p:nvPr/>
        </p:nvCxnSpPr>
        <p:spPr bwMode="auto">
          <a:xfrm rot="-5400000">
            <a:off x="1981200" y="990600"/>
            <a:ext cx="952500" cy="163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7" name="AutoShape 16"/>
          <p:cNvCxnSpPr>
            <a:cxnSpLocks noChangeShapeType="1"/>
            <a:stCxn id="18440" idx="2"/>
            <a:endCxn id="18439" idx="1"/>
          </p:cNvCxnSpPr>
          <p:nvPr/>
        </p:nvCxnSpPr>
        <p:spPr bwMode="auto">
          <a:xfrm rot="16200000" flipH="1">
            <a:off x="1828800" y="4533900"/>
            <a:ext cx="1257300" cy="163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8" name="AutoShape 17"/>
          <p:cNvCxnSpPr>
            <a:cxnSpLocks noChangeShapeType="1"/>
            <a:stCxn id="18439" idx="3"/>
            <a:endCxn id="18441" idx="2"/>
          </p:cNvCxnSpPr>
          <p:nvPr/>
        </p:nvCxnSpPr>
        <p:spPr bwMode="auto">
          <a:xfrm flipV="1">
            <a:off x="5486400" y="4724400"/>
            <a:ext cx="1790700" cy="1257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9" name="AutoShape 18"/>
          <p:cNvCxnSpPr>
            <a:cxnSpLocks noChangeShapeType="1"/>
            <a:stCxn id="18435" idx="3"/>
            <a:endCxn id="18441" idx="0"/>
          </p:cNvCxnSpPr>
          <p:nvPr/>
        </p:nvCxnSpPr>
        <p:spPr bwMode="auto">
          <a:xfrm>
            <a:off x="5486400" y="1333500"/>
            <a:ext cx="1790700" cy="9525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0" name="Rectangle 25"/>
          <p:cNvSpPr>
            <a:spLocks noChangeArrowheads="1"/>
          </p:cNvSpPr>
          <p:nvPr/>
        </p:nvSpPr>
        <p:spPr bwMode="auto">
          <a:xfrm>
            <a:off x="2514600" y="1828800"/>
            <a:ext cx="3886200" cy="34290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d-ID"/>
          </a:p>
        </p:txBody>
      </p:sp>
      <p:sp>
        <p:nvSpPr>
          <p:cNvPr id="18451" name="Text Box 27"/>
          <p:cNvSpPr txBox="1">
            <a:spLocks noChangeArrowheads="1"/>
          </p:cNvSpPr>
          <p:nvPr/>
        </p:nvSpPr>
        <p:spPr bwMode="auto">
          <a:xfrm>
            <a:off x="5638800" y="1447800"/>
            <a:ext cx="2185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sz="2400"/>
              <a:t>Kajian risiko </a:t>
            </a:r>
          </a:p>
          <a:p>
            <a:pPr eaLnBrk="1" hangingPunct="1"/>
            <a:r>
              <a:rPr lang="en-US" sz="2400"/>
              <a:t>(risk assessment)</a:t>
            </a:r>
          </a:p>
        </p:txBody>
      </p:sp>
      <p:sp>
        <p:nvSpPr>
          <p:cNvPr id="18452" name="AutoShape 28"/>
          <p:cNvSpPr>
            <a:spLocks noChangeArrowheads="1"/>
          </p:cNvSpPr>
          <p:nvPr/>
        </p:nvSpPr>
        <p:spPr bwMode="auto">
          <a:xfrm>
            <a:off x="4114800" y="4495800"/>
            <a:ext cx="533400" cy="457200"/>
          </a:xfrm>
          <a:prstGeom prst="flowChartSort">
            <a:avLst/>
          </a:prstGeom>
          <a:solidFill>
            <a:srgbClr val="AB01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d-ID"/>
          </a:p>
        </p:txBody>
      </p:sp>
      <p:cxnSp>
        <p:nvCxnSpPr>
          <p:cNvPr id="18453" name="AutoShape 29"/>
          <p:cNvCxnSpPr>
            <a:cxnSpLocks noChangeShapeType="1"/>
            <a:stCxn id="18452" idx="3"/>
            <a:endCxn id="18441" idx="2"/>
          </p:cNvCxnSpPr>
          <p:nvPr/>
        </p:nvCxnSpPr>
        <p:spPr bwMode="auto">
          <a:xfrm>
            <a:off x="4648200" y="4724400"/>
            <a:ext cx="2628900" cy="1588"/>
          </a:xfrm>
          <a:prstGeom prst="bentConnector4">
            <a:avLst>
              <a:gd name="adj1" fmla="val 37681"/>
              <a:gd name="adj2" fmla="val 1440000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4" name="Text Box 30"/>
          <p:cNvSpPr txBox="1">
            <a:spLocks noChangeArrowheads="1"/>
          </p:cNvSpPr>
          <p:nvPr/>
        </p:nvSpPr>
        <p:spPr bwMode="auto">
          <a:xfrm>
            <a:off x="4632325" y="4545013"/>
            <a:ext cx="473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/>
              <a:t>tdk</a:t>
            </a:r>
          </a:p>
        </p:txBody>
      </p:sp>
      <p:sp>
        <p:nvSpPr>
          <p:cNvPr id="18455" name="Text Box 31"/>
          <p:cNvSpPr txBox="1">
            <a:spLocks noChangeArrowheads="1"/>
          </p:cNvSpPr>
          <p:nvPr/>
        </p:nvSpPr>
        <p:spPr bwMode="auto">
          <a:xfrm>
            <a:off x="4403725" y="4849813"/>
            <a:ext cx="373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/>
              <a:t>ya</a:t>
            </a:r>
          </a:p>
        </p:txBody>
      </p:sp>
      <p:sp>
        <p:nvSpPr>
          <p:cNvPr id="18456" name="Line 32"/>
          <p:cNvSpPr>
            <a:spLocks noChangeShapeType="1"/>
          </p:cNvSpPr>
          <p:nvPr/>
        </p:nvSpPr>
        <p:spPr bwMode="auto">
          <a:xfrm>
            <a:off x="2286000" y="2590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34"/>
          <p:cNvSpPr>
            <a:spLocks noChangeShapeType="1"/>
          </p:cNvSpPr>
          <p:nvPr/>
        </p:nvSpPr>
        <p:spPr bwMode="auto">
          <a:xfrm>
            <a:off x="2286000" y="3429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35"/>
          <p:cNvSpPr>
            <a:spLocks noChangeShapeType="1"/>
          </p:cNvSpPr>
          <p:nvPr/>
        </p:nvSpPr>
        <p:spPr bwMode="auto">
          <a:xfrm>
            <a:off x="2286000" y="4419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36"/>
          <p:cNvSpPr>
            <a:spLocks noChangeShapeType="1"/>
          </p:cNvSpPr>
          <p:nvPr/>
        </p:nvSpPr>
        <p:spPr bwMode="auto">
          <a:xfrm>
            <a:off x="5486400" y="2590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Line 37"/>
          <p:cNvSpPr>
            <a:spLocks noChangeShapeType="1"/>
          </p:cNvSpPr>
          <p:nvPr/>
        </p:nvSpPr>
        <p:spPr bwMode="auto">
          <a:xfrm>
            <a:off x="5486400" y="3505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38"/>
          <p:cNvSpPr>
            <a:spLocks noChangeShapeType="1"/>
          </p:cNvSpPr>
          <p:nvPr/>
        </p:nvSpPr>
        <p:spPr bwMode="auto">
          <a:xfrm>
            <a:off x="5486400" y="4419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762000"/>
            <a:ext cx="6248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400" y="1905000"/>
            <a:ext cx="48006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smtClean="0">
                <a:ea typeface="ＭＳ Ｐゴシック" pitchFamily="34" charset="-128"/>
              </a:rPr>
              <a:t>Risk assessment </a:t>
            </a:r>
            <a:r>
              <a:rPr lang="en-US" sz="4400" smtClean="0">
                <a:solidFill>
                  <a:schemeClr val="hlink"/>
                </a:solidFill>
                <a:ea typeface="ＭＳ Ｐゴシック" pitchFamily="34" charset="-128"/>
              </a:rPr>
              <a:t>Identifikasi risiko</a:t>
            </a:r>
            <a:br>
              <a:rPr lang="en-US" sz="4400" smtClean="0">
                <a:solidFill>
                  <a:schemeClr val="hlink"/>
                </a:solidFill>
                <a:ea typeface="ＭＳ Ｐゴシック" pitchFamily="34" charset="-128"/>
              </a:rPr>
            </a:br>
            <a:r>
              <a:rPr lang="en-US" sz="4400" smtClean="0">
                <a:solidFill>
                  <a:schemeClr val="hlink"/>
                </a:solidFill>
                <a:ea typeface="ＭＳ Ｐゴシック" pitchFamily="34" charset="-128"/>
              </a:rPr>
              <a:t>Analisis risiko</a:t>
            </a:r>
            <a:br>
              <a:rPr lang="en-US" sz="4400" smtClean="0">
                <a:solidFill>
                  <a:schemeClr val="hlink"/>
                </a:solidFill>
                <a:ea typeface="ＭＳ Ｐゴシック" pitchFamily="34" charset="-128"/>
              </a:rPr>
            </a:br>
            <a:r>
              <a:rPr lang="en-US" sz="4400" smtClean="0">
                <a:solidFill>
                  <a:schemeClr val="hlink"/>
                </a:solidFill>
                <a:ea typeface="ＭＳ Ｐゴシック" pitchFamily="34" charset="-128"/>
              </a:rPr>
              <a:t>Evaluasi risiko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152400"/>
            <a:ext cx="97536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400" y="0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000514"/>
                </a:solidFill>
                <a:ea typeface="ＭＳ Ｐゴシック" pitchFamily="34" charset="-128"/>
              </a:rPr>
              <a:t>Identifikasi risiko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89563" y="1524000"/>
            <a:ext cx="3733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err="1" smtClean="0">
                <a:solidFill>
                  <a:srgbClr val="000514"/>
                </a:solidFill>
                <a:ea typeface="+mn-ea"/>
                <a:cs typeface="+mn-cs"/>
              </a:rPr>
              <a:t>Dapat</a:t>
            </a:r>
            <a:r>
              <a:rPr lang="en-US" sz="4400" dirty="0" smtClean="0">
                <a:solidFill>
                  <a:srgbClr val="000514"/>
                </a:solidFill>
                <a:ea typeface="+mn-ea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z="4400" dirty="0">
                <a:solidFill>
                  <a:srgbClr val="000514"/>
                </a:solidFill>
                <a:ea typeface="+mn-ea"/>
                <a:cs typeface="+mn-cs"/>
              </a:rPr>
              <a:t> </a:t>
            </a:r>
            <a:r>
              <a:rPr lang="en-US" sz="4400" dirty="0" smtClean="0">
                <a:solidFill>
                  <a:srgbClr val="000514"/>
                </a:solidFill>
                <a:ea typeface="+mn-ea"/>
                <a:cs typeface="+mn-cs"/>
              </a:rPr>
              <a:t>  </a:t>
            </a:r>
            <a:r>
              <a:rPr lang="en-US" sz="4400" dirty="0" err="1" smtClean="0">
                <a:solidFill>
                  <a:srgbClr val="000514"/>
                </a:solidFill>
                <a:ea typeface="+mn-ea"/>
                <a:cs typeface="+mn-cs"/>
              </a:rPr>
              <a:t>diidentidikasi</a:t>
            </a:r>
            <a:r>
              <a:rPr lang="en-US" sz="4400" dirty="0" smtClean="0">
                <a:solidFill>
                  <a:srgbClr val="000514"/>
                </a:solidFill>
                <a:ea typeface="+mn-ea"/>
                <a:cs typeface="+mn-cs"/>
              </a:rPr>
              <a:t> </a:t>
            </a:r>
            <a:r>
              <a:rPr lang="en-US" sz="4400" dirty="0" err="1" smtClean="0">
                <a:solidFill>
                  <a:srgbClr val="000514"/>
                </a:solidFill>
                <a:ea typeface="+mn-ea"/>
                <a:cs typeface="+mn-cs"/>
              </a:rPr>
              <a:t>dari</a:t>
            </a:r>
            <a:endParaRPr lang="en-US" sz="4400" dirty="0" smtClean="0">
              <a:solidFill>
                <a:srgbClr val="000514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err="1" smtClean="0">
                <a:solidFill>
                  <a:srgbClr val="000514"/>
                </a:solidFill>
                <a:ea typeface="+mn-ea"/>
                <a:cs typeface="+mn-cs"/>
              </a:rPr>
              <a:t>Hasil</a:t>
            </a:r>
            <a:r>
              <a:rPr lang="en-US" dirty="0" smtClean="0">
                <a:solidFill>
                  <a:srgbClr val="000514"/>
                </a:solidFill>
                <a:ea typeface="+mn-ea"/>
                <a:cs typeface="+mn-cs"/>
              </a:rPr>
              <a:t> Audit </a:t>
            </a:r>
          </a:p>
          <a:p>
            <a:pPr eaLnBrk="1" hangingPunct="1">
              <a:defRPr/>
            </a:pPr>
            <a:r>
              <a:rPr lang="en-US" dirty="0" err="1" smtClean="0">
                <a:solidFill>
                  <a:srgbClr val="000514"/>
                </a:solidFill>
                <a:ea typeface="+mn-ea"/>
                <a:cs typeface="+mn-cs"/>
              </a:rPr>
              <a:t>Komplain</a:t>
            </a:r>
            <a:endParaRPr lang="en-US" dirty="0" smtClean="0">
              <a:solidFill>
                <a:srgbClr val="000514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0514"/>
                </a:solidFill>
                <a:ea typeface="+mn-ea"/>
                <a:cs typeface="+mn-cs"/>
              </a:rPr>
              <a:t>K</a:t>
            </a:r>
            <a:r>
              <a:rPr lang="en-US" dirty="0" err="1" smtClean="0">
                <a:solidFill>
                  <a:srgbClr val="000514"/>
                </a:solidFill>
                <a:ea typeface="+mn-ea"/>
                <a:cs typeface="+mn-cs"/>
              </a:rPr>
              <a:t>laim</a:t>
            </a:r>
            <a:r>
              <a:rPr lang="en-US" dirty="0" smtClean="0">
                <a:solidFill>
                  <a:srgbClr val="000514"/>
                </a:solidFill>
                <a:ea typeface="+mn-ea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514"/>
                </a:solidFill>
                <a:ea typeface="+mn-ea"/>
                <a:cs typeface="+mn-cs"/>
              </a:rPr>
              <a:t>Incidents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514"/>
                </a:solidFill>
                <a:ea typeface="+mn-ea"/>
                <a:cs typeface="+mn-cs"/>
              </a:rPr>
              <a:t>B</a:t>
            </a:r>
            <a:r>
              <a:rPr lang="en-US" dirty="0" smtClean="0">
                <a:solidFill>
                  <a:srgbClr val="000514"/>
                </a:solidFill>
                <a:ea typeface="+mn-ea"/>
                <a:cs typeface="+mn-cs"/>
              </a:rPr>
              <a:t>rainstorming</a:t>
            </a:r>
          </a:p>
          <a:p>
            <a:pPr eaLnBrk="1" hangingPunct="1">
              <a:defRPr/>
            </a:pPr>
            <a:endParaRPr lang="en-US" sz="4400" dirty="0" smtClean="0">
              <a:solidFill>
                <a:srgbClr val="000514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6723063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63" y="0"/>
            <a:ext cx="5837237" cy="8382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  <a:ea typeface="ＭＳ Ｐゴシック" pitchFamily="34" charset="-128"/>
              </a:rPr>
              <a:t>Risk analysis adalah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6324600" y="0"/>
            <a:ext cx="28194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5410200" y="1752600"/>
            <a:ext cx="3962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3399"/>
                </a:solidFill>
              </a:rPr>
              <a:t>Menentukan 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estimasi risiko</a:t>
            </a:r>
          </a:p>
          <a:p>
            <a:pPr eaLnBrk="1" hangingPunct="1"/>
            <a:r>
              <a:rPr lang="en-US" sz="2800" b="1">
                <a:solidFill>
                  <a:srgbClr val="003399"/>
                </a:solidFill>
              </a:rPr>
              <a:t>kuantitatif atau kualitatif tehnik-tehnik evaluasi/matemattis</a:t>
            </a:r>
          </a:p>
          <a:p>
            <a:pPr eaLnBrk="1" hangingPunct="1"/>
            <a:r>
              <a:rPr lang="en-US" sz="2800" b="1">
                <a:solidFill>
                  <a:srgbClr val="003399"/>
                </a:solidFill>
              </a:rPr>
              <a:t>Proses </a:t>
            </a:r>
            <a:r>
              <a:rPr lang="en-US" sz="2800" b="1">
                <a:solidFill>
                  <a:srgbClr val="FF0000"/>
                </a:solidFill>
              </a:rPr>
              <a:t>mengenali</a:t>
            </a:r>
          </a:p>
          <a:p>
            <a:pPr eaLnBrk="1" hangingPunct="1"/>
            <a:r>
              <a:rPr lang="en-US" sz="2800" b="1">
                <a:solidFill>
                  <a:srgbClr val="003399"/>
                </a:solidFill>
              </a:rPr>
              <a:t>hazard yang mungkin terjadi &amp; 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potensi kegawatan </a:t>
            </a:r>
            <a:r>
              <a:rPr lang="en-US" sz="2800" b="1">
                <a:solidFill>
                  <a:srgbClr val="003399"/>
                </a:solidFill>
              </a:rPr>
              <a:t>dari </a:t>
            </a:r>
          </a:p>
          <a:p>
            <a:pPr eaLnBrk="1" hangingPunct="1"/>
            <a:r>
              <a:rPr lang="en-US" sz="2800" b="1">
                <a:solidFill>
                  <a:srgbClr val="003399"/>
                </a:solidFill>
              </a:rPr>
              <a:t>hazard tersebut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ＭＳ Ｐゴシック" pitchFamily="34" charset="-128"/>
              </a:rPr>
              <a:t>Concept: Hazard and risk </a:t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4000" smtClean="0">
                <a:ea typeface="ＭＳ Ｐゴシック" pitchFamily="34" charset="-128"/>
              </a:rPr>
              <a:t>(Kolluru, 1996)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ＭＳ Ｐゴシック" pitchFamily="34" charset="-128"/>
              </a:rPr>
              <a:t>Hazard:</a:t>
            </a:r>
          </a:p>
          <a:p>
            <a:pPr lvl="1" eaLnBrk="1" hangingPunct="1">
              <a:defRPr/>
            </a:pPr>
            <a:r>
              <a:rPr lang="en-US" sz="3600" smtClean="0">
                <a:ea typeface="ＭＳ Ｐゴシック" pitchFamily="34" charset="-128"/>
              </a:rPr>
              <a:t>Sesuatu yang berpotensi menyebabkan cedera</a:t>
            </a:r>
          </a:p>
          <a:p>
            <a:pPr lvl="1" eaLnBrk="1" hangingPunct="1">
              <a:defRPr/>
            </a:pPr>
            <a:r>
              <a:rPr lang="en-US" sz="3600" smtClean="0">
                <a:ea typeface="ＭＳ Ｐゴシック" pitchFamily="34" charset="-128"/>
              </a:rPr>
              <a:t>A chemical, physical, or biological agent or a set of conditions that has the potential to cause harm</a:t>
            </a:r>
          </a:p>
          <a:p>
            <a:pPr lvl="1" eaLnBrk="1" hangingPunct="1">
              <a:defRPr/>
            </a:pPr>
            <a:r>
              <a:rPr lang="en-US" sz="3600" smtClean="0">
                <a:ea typeface="ＭＳ Ｐゴシック" pitchFamily="34" charset="-128"/>
              </a:rPr>
              <a:t>Hazard is a source of risk but not the risk perse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5867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pitchFamily="34" charset="-128"/>
              </a:rPr>
              <a:t>Analisis risiko dilakukan dengan alat sbb: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0151" y="4272677"/>
            <a:ext cx="4968916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rPr>
              <a:t>Severity analysis</a:t>
            </a:r>
          </a:p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rPr>
              <a:t>RCA</a:t>
            </a:r>
          </a:p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rPr>
              <a:t>FMEA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751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-26988"/>
            <a:ext cx="8077200" cy="1920876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003399"/>
                </a:solidFill>
                <a:ea typeface="ＭＳ Ｐゴシック" pitchFamily="34" charset="-128"/>
              </a:rPr>
              <a:t>Evaluasi Risiko</a:t>
            </a:r>
            <a:br>
              <a:rPr lang="en-US" smtClean="0">
                <a:solidFill>
                  <a:srgbClr val="003399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3399"/>
                </a:solidFill>
                <a:ea typeface="ＭＳ Ｐゴシック" pitchFamily="34" charset="-128"/>
              </a:rPr>
              <a:t>(Penilaian risiko)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chemeClr val="bg1"/>
                </a:solidFill>
                <a:ea typeface="ＭＳ Ｐゴシック" pitchFamily="34" charset="-128"/>
              </a:rPr>
              <a:t>Perlu treatment  ?</a:t>
            </a:r>
          </a:p>
          <a:p>
            <a:pPr eaLnBrk="1" hangingPunct="1">
              <a:defRPr/>
            </a:pPr>
            <a:r>
              <a:rPr lang="en-US" sz="4000" b="1" smtClean="0">
                <a:solidFill>
                  <a:schemeClr val="bg1"/>
                </a:solidFill>
                <a:ea typeface="ＭＳ Ｐゴシック" pitchFamily="34" charset="-128"/>
              </a:rPr>
              <a:t>Action Plan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none" smtClean="0">
                <a:ea typeface="ＭＳ Ｐゴシック" pitchFamily="34" charset="-128"/>
              </a:rPr>
              <a:t>Terima kasih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86200"/>
            <a:ext cx="8229600" cy="8382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3600" b="1" smtClean="0">
                <a:ea typeface="ＭＳ Ｐゴシック" pitchFamily="34" charset="-128"/>
              </a:rPr>
              <a:t>Kerugian yang mungkin terjadi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3600" b="1" smtClean="0">
                <a:ea typeface="ＭＳ Ｐゴシック" pitchFamily="34" charset="-128"/>
              </a:rPr>
              <a:t>pada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3600" b="1" smtClean="0">
                <a:ea typeface="ＭＳ Ｐゴシック" pitchFamily="34" charset="-128"/>
              </a:rPr>
              <a:t>suatu satuan waktu atau kegiatan.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pitchFamily="34" charset="-128"/>
              </a:rPr>
              <a:t>Manajemen risiko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181600"/>
            <a:ext cx="9144000" cy="1676400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b="1" dirty="0">
                <a:ea typeface="+mn-ea"/>
                <a:cs typeface="+mn-cs"/>
              </a:rPr>
              <a:t>P</a:t>
            </a:r>
            <a:r>
              <a:rPr lang="en-US" b="1" dirty="0" smtClean="0">
                <a:ea typeface="+mn-ea"/>
                <a:cs typeface="+mn-cs"/>
              </a:rPr>
              <a:t>roses </a:t>
            </a:r>
            <a:r>
              <a:rPr lang="en-US" b="1" dirty="0" err="1" smtClean="0">
                <a:ea typeface="+mn-ea"/>
                <a:cs typeface="+mn-cs"/>
              </a:rPr>
              <a:t>mengenal</a:t>
            </a:r>
            <a:r>
              <a:rPr lang="en-US" b="1" dirty="0" smtClean="0">
                <a:ea typeface="+mn-ea"/>
                <a:cs typeface="+mn-cs"/>
              </a:rPr>
              <a:t>, </a:t>
            </a:r>
            <a:r>
              <a:rPr lang="en-US" b="1" dirty="0" err="1" smtClean="0">
                <a:ea typeface="+mn-ea"/>
                <a:cs typeface="+mn-cs"/>
              </a:rPr>
              <a:t>mengevaluasi</a:t>
            </a:r>
            <a:r>
              <a:rPr lang="en-US" b="1" dirty="0" smtClean="0">
                <a:ea typeface="+mn-ea"/>
                <a:cs typeface="+mn-cs"/>
              </a:rPr>
              <a:t>, </a:t>
            </a:r>
            <a:r>
              <a:rPr lang="en-US" b="1" dirty="0" err="1" smtClean="0">
                <a:ea typeface="+mn-ea"/>
                <a:cs typeface="+mn-cs"/>
              </a:rPr>
              <a:t>mengendalikan</a:t>
            </a:r>
            <a:r>
              <a:rPr lang="en-US" b="1" dirty="0" smtClean="0">
                <a:ea typeface="+mn-ea"/>
                <a:cs typeface="+mn-cs"/>
              </a:rPr>
              <a:t>, </a:t>
            </a:r>
            <a:r>
              <a:rPr lang="en-US" b="1" dirty="0" err="1" smtClean="0">
                <a:ea typeface="+mn-ea"/>
                <a:cs typeface="+mn-cs"/>
              </a:rPr>
              <a:t>meminimalkan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b="1" dirty="0" err="1" smtClean="0">
                <a:ea typeface="+mn-ea"/>
                <a:cs typeface="+mn-cs"/>
              </a:rPr>
              <a:t>risiko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b="1" dirty="0" err="1" smtClean="0">
                <a:ea typeface="+mn-ea"/>
                <a:cs typeface="+mn-cs"/>
              </a:rPr>
              <a:t>dalam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b="1" dirty="0" err="1" smtClean="0">
                <a:ea typeface="+mn-ea"/>
                <a:cs typeface="+mn-cs"/>
              </a:rPr>
              <a:t>suatu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b="1" dirty="0" err="1" smtClean="0">
                <a:ea typeface="+mn-ea"/>
                <a:cs typeface="+mn-cs"/>
              </a:rPr>
              <a:t>organisasi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b="1" dirty="0" err="1" smtClean="0">
                <a:ea typeface="+mn-ea"/>
                <a:cs typeface="+mn-cs"/>
              </a:rPr>
              <a:t>secara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b="1" dirty="0" err="1" smtClean="0">
                <a:ea typeface="+mn-ea"/>
                <a:cs typeface="+mn-cs"/>
              </a:rPr>
              <a:t>menyeluruh</a:t>
            </a:r>
            <a:r>
              <a:rPr lang="en-US" b="1" dirty="0" smtClean="0">
                <a:ea typeface="+mn-ea"/>
                <a:cs typeface="+mn-cs"/>
              </a:rPr>
              <a:t> (NHS)</a:t>
            </a:r>
            <a:endParaRPr lang="en-US" dirty="0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hlink"/>
                </a:solidFill>
                <a:ea typeface="ＭＳ Ｐゴシック" pitchFamily="34" charset="-128"/>
              </a:rPr>
              <a:t>Lingkup program manajemen risiko</a:t>
            </a:r>
            <a:br>
              <a:rPr lang="en-US" sz="4000" smtClean="0">
                <a:solidFill>
                  <a:schemeClr val="hlink"/>
                </a:solidFill>
                <a:ea typeface="ＭＳ Ｐゴシック" pitchFamily="34" charset="-128"/>
              </a:rPr>
            </a:br>
            <a:r>
              <a:rPr lang="en-US" sz="4000" smtClean="0">
                <a:solidFill>
                  <a:schemeClr val="hlink"/>
                </a:solidFill>
                <a:ea typeface="ＭＳ Ｐゴシック" pitchFamily="34" charset="-128"/>
              </a:rPr>
              <a:t>(McCaffrey &amp; Hagg-Rickert,2003)</a:t>
            </a: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mtClean="0">
                <a:ea typeface="ＭＳ Ｐゴシック" pitchFamily="34" charset="-128"/>
              </a:rPr>
              <a:t>Patient care related risks</a:t>
            </a: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0" y="5486400"/>
            <a:ext cx="9144000" cy="1570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3200"/>
              <a:t>Contoh: pasien mengalami salah pemberian obat, dioperasi salah sisi, diberi antibiotika ketika tidak  membutuhkan antibiotika, dsb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ＭＳ Ｐゴシック" pitchFamily="34" charset="-128"/>
              </a:rPr>
              <a:t>Clinical staff related risks</a:t>
            </a: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0" y="5486400"/>
            <a:ext cx="9144000" cy="1570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3200"/>
              <a:t>Contoh</a:t>
            </a:r>
          </a:p>
          <a:p>
            <a:pPr algn="ctr"/>
            <a:r>
              <a:rPr lang="en-US" sz="3200"/>
              <a:t> dokter tertular infeksi dari pasien, perawat tertusuk jarum suntik, dsb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ＭＳ Ｐゴシック" pitchFamily="34" charset="-128"/>
              </a:rPr>
              <a:t>Non clinical staff related risk</a:t>
            </a: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0" y="5778500"/>
            <a:ext cx="91440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3200"/>
              <a:t>Contoh: petugas laundry tertular infeksi dari linen yang dicuci, petugas cleaning service tertusuk jarum dsb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ＭＳ Ｐゴシック" pitchFamily="34" charset="-128"/>
              </a:rPr>
              <a:t>Facility related risks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0" y="5486400"/>
            <a:ext cx="9144000" cy="1570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3200"/>
              <a:t>Contoh: pasien tertimpa tabung oksigen yang tanpa pengaman, limbah infeksius tidakdikelola dengan baik , dsb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1284</TotalTime>
  <Words>509</Words>
  <Application>Microsoft Office PowerPoint</Application>
  <PresentationFormat>On-screen Show (4:3)</PresentationFormat>
  <Paragraphs>177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Garamond</vt:lpstr>
      <vt:lpstr>ＭＳ Ｐゴシック</vt:lpstr>
      <vt:lpstr>Arial</vt:lpstr>
      <vt:lpstr>Wingdings</vt:lpstr>
      <vt:lpstr>Calibri</vt:lpstr>
      <vt:lpstr>CG Times (W1)</vt:lpstr>
      <vt:lpstr>Arial Black</vt:lpstr>
      <vt:lpstr>Times New Roman</vt:lpstr>
      <vt:lpstr>Stream</vt:lpstr>
      <vt:lpstr>Konsep dan proses manajemen risiko</vt:lpstr>
      <vt:lpstr>Concept: Hazard and risk  (Kolluru, 1996)</vt:lpstr>
      <vt:lpstr>PowerPoint Presentation</vt:lpstr>
      <vt:lpstr>Manajemen risiko</vt:lpstr>
      <vt:lpstr>Lingkup program manajemen risiko (McCaffrey &amp; Hagg-Rickert,2003)</vt:lpstr>
      <vt:lpstr>Patient care related risks</vt:lpstr>
      <vt:lpstr>Clinical staff related risks</vt:lpstr>
      <vt:lpstr>Non clinical staff related risk</vt:lpstr>
      <vt:lpstr>Facility related risks</vt:lpstr>
      <vt:lpstr>Financial risks</vt:lpstr>
      <vt:lpstr>Other risks</vt:lpstr>
      <vt:lpstr>PowerPoint Presentation</vt:lpstr>
      <vt:lpstr>Lingkup risk analysis</vt:lpstr>
      <vt:lpstr>Proses manajemen risiko</vt:lpstr>
      <vt:lpstr>Proses manajemen risiko</vt:lpstr>
      <vt:lpstr>Proses manajemen risiko</vt:lpstr>
      <vt:lpstr>Risk assessment Identifikasi risiko Analisis risiko Evaluasi risiko</vt:lpstr>
      <vt:lpstr>Identifikasi risiko</vt:lpstr>
      <vt:lpstr>Risk analysis adalah</vt:lpstr>
      <vt:lpstr>Analisis risiko dilakukan dengan alat sbb:</vt:lpstr>
      <vt:lpstr>Evaluasi Risiko (Penilaian risiko)</vt:lpstr>
      <vt:lpstr>Terima kasih</vt:lpstr>
    </vt:vector>
  </TitlesOfParts>
  <Company>TK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Mutu, keselamatan, dan manajemen risiko Quality, safety, risk management</dc:title>
  <dc:creator>TK</dc:creator>
  <cp:lastModifiedBy>susillo</cp:lastModifiedBy>
  <cp:revision>108</cp:revision>
  <dcterms:created xsi:type="dcterms:W3CDTF">2007-10-30T04:54:16Z</dcterms:created>
  <dcterms:modified xsi:type="dcterms:W3CDTF">2019-07-24T04:56:04Z</dcterms:modified>
</cp:coreProperties>
</file>