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07" r:id="rId2"/>
    <p:sldId id="312" r:id="rId3"/>
    <p:sldId id="315" r:id="rId4"/>
    <p:sldId id="316" r:id="rId5"/>
    <p:sldId id="366" r:id="rId6"/>
    <p:sldId id="371" r:id="rId7"/>
    <p:sldId id="368" r:id="rId8"/>
    <p:sldId id="389" r:id="rId9"/>
    <p:sldId id="369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72" r:id="rId20"/>
    <p:sldId id="329" r:id="rId21"/>
    <p:sldId id="349" r:id="rId22"/>
    <p:sldId id="330" r:id="rId23"/>
    <p:sldId id="331" r:id="rId24"/>
    <p:sldId id="332" r:id="rId25"/>
    <p:sldId id="333" r:id="rId26"/>
    <p:sldId id="361" r:id="rId27"/>
    <p:sldId id="362" r:id="rId28"/>
    <p:sldId id="363" r:id="rId29"/>
    <p:sldId id="373" r:id="rId30"/>
    <p:sldId id="374" r:id="rId31"/>
    <p:sldId id="376" r:id="rId32"/>
    <p:sldId id="353" r:id="rId33"/>
    <p:sldId id="337" r:id="rId34"/>
    <p:sldId id="386" r:id="rId35"/>
  </p:sldIdLst>
  <p:sldSz cx="9144000" cy="6858000" type="screen4x3"/>
  <p:notesSz cx="7053263" cy="12052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E5DAF8-54A4-45A2-B0F3-BF798022FB53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47463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11447463"/>
            <a:ext cx="3055937" cy="603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150541-6B0D-436E-AACE-F9B1817DE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604838"/>
          </a:xfrm>
          <a:prstGeom prst="rect">
            <a:avLst/>
          </a:prstGeom>
        </p:spPr>
        <p:txBody>
          <a:bodyPr vert="horz" lIns="109170" tIns="54585" rIns="109170" bIns="54585" rtlCol="0"/>
          <a:lstStyle>
            <a:lvl1pPr algn="l">
              <a:defRPr sz="1400"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604838"/>
          </a:xfrm>
          <a:prstGeom prst="rect">
            <a:avLst/>
          </a:prstGeom>
        </p:spPr>
        <p:txBody>
          <a:bodyPr vert="horz" wrap="square" lIns="109170" tIns="54585" rIns="109170" bIns="5458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E4612B-199D-420B-A330-2A733C76DF40}" type="datetimeFigureOut">
              <a:rPr lang="en-GB"/>
              <a:pPr>
                <a:defRPr/>
              </a:pPr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506538"/>
            <a:ext cx="5421313" cy="4067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170" tIns="54585" rIns="109170" bIns="54585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5800725"/>
            <a:ext cx="5643563" cy="4745038"/>
          </a:xfrm>
          <a:prstGeom prst="rect">
            <a:avLst/>
          </a:prstGeom>
        </p:spPr>
        <p:txBody>
          <a:bodyPr vert="horz" lIns="109170" tIns="54585" rIns="109170" bIns="5458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47463"/>
            <a:ext cx="3055938" cy="604837"/>
          </a:xfrm>
          <a:prstGeom prst="rect">
            <a:avLst/>
          </a:prstGeom>
        </p:spPr>
        <p:txBody>
          <a:bodyPr vert="horz" lIns="109170" tIns="54585" rIns="109170" bIns="54585" rtlCol="0" anchor="b"/>
          <a:lstStyle>
            <a:lvl1pPr algn="l">
              <a:defRPr sz="1400"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11447463"/>
            <a:ext cx="3055937" cy="604837"/>
          </a:xfrm>
          <a:prstGeom prst="rect">
            <a:avLst/>
          </a:prstGeom>
        </p:spPr>
        <p:txBody>
          <a:bodyPr vert="horz" wrap="square" lIns="109170" tIns="54585" rIns="109170" bIns="54585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74ED64-79BB-4F6F-BB9D-D8FEED6DF4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7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C3DC3911-8BF1-4B16-897A-6E63CE42E8E5}" type="slidenum">
              <a:rPr lang="en-GB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48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Root Cause bisa lebih dari satu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00689D50-F44A-463C-8C84-1A3D88FDE2CC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7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Tim RCA harus melibatkan unit terkait dg kejadian, krn suatu proses pembelajaran tim 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Budaya kesehatan Non ....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Tim RCA – ad Hoc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35DE0E47-82E9-4944-88BF-ED47C7CC3189}" type="slidenum">
              <a:rPr lang="en-GB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82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Laporan ke Ka Pus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6CB62F4E-516F-49B0-AE78-6C19424AB33B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8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Out Put FMEA : New Prosedur yang.....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BFDE17A2-17E6-4F1D-B1EB-0559F2D11BC9}" type="slidenum">
              <a:rPr lang="en-GB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5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Cara menilai FM :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794D4006-9C37-4E84-810A-1C1831E6D869}" type="slidenum">
              <a:rPr lang="en-GB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3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E732DB22-96FC-4040-88B8-48946C65FF77}" type="slidenum">
              <a:rPr lang="en-GB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6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Kmdn susun solusi 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Cara evaluasi lihat indikator ...buat prosedur baru</a:t>
            </a:r>
            <a:r>
              <a:rPr lang="en-US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di evaluasi 3 bulan diulang di nilai </a:t>
            </a: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RPN dibuat ulang setelah implementasi 3 bulan 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Misal solusi telaah pemberian obat </a:t>
            </a:r>
            <a:r>
              <a:rPr lang="en-US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smtClean="0">
                <a:ea typeface="ＭＳ Ｐゴシック" panose="020B0600070205080204" pitchFamily="34" charset="-128"/>
              </a:rPr>
              <a:t> Utk menghitung indikator : kepatuhan 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D : semakin susah di deteksi semakin tinggi nilaiya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3CC0896A-4460-4B25-AFA7-C09D6BFB69D4}" type="slidenum">
              <a:rPr lang="en-GB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2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320+ 270= 590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Presentasi 320: 1210x 100%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Prinsi parieto jk menyelsaikan 80 % seluruh masalah maka teratasi masalah  yg harus diselesaikan adalah 2,3,4,1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Yang dilihat RPN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Yang dicari solusi kurang dari cut of point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928D200F-4700-4136-B77C-457897B3C6DF}" type="slidenum">
              <a:rPr lang="en-GB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5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Severity menentukan tingkat keparahan dg menggunakan Dampak Risiko dan Probabiliti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B97CED34-EC11-4D10-8046-4AD0D71AE38B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5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 : 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CBB0A419-E69B-4FEE-8D6B-445C18D434B5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5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Merah dan kuning dilaporkan harus di laporkan pada tim keselamatan pasien, dan hasil RCA  bersifat rahasia (jangan di copy)</a:t>
            </a:r>
          </a:p>
          <a:p>
            <a:r>
              <a:rPr 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Lapor ke komisi keselamatan pasien (komite yang akan info ke Dinas)</a:t>
            </a:r>
            <a:r>
              <a:rPr lang="en-US" smtClean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nt ada peraturan menteri yg mengatur mekanismenya</a:t>
            </a:r>
          </a:p>
          <a:p>
            <a:r>
              <a:rPr lang="en-US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Sementara laporan hanya ke Kapus.</a:t>
            </a: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FEA3DBA9-AA07-4310-AFF3-B5C648321DD1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5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Yang ini tidak dipakai krn ada angka yang tidak pas di angka 4 dan 8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DB64646F-BE0C-4FC5-8593-A4F70A1CAC90}" type="slidenum">
              <a:rPr lang="en-GB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Investigasi  Sederhana dengan menggunakan PDCA (Biru dan Hijau)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Pada warna merah dan kuning </a:t>
            </a:r>
            <a:r>
              <a:rPr lang="en-US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Ka Pus membentuk Tim RCA (tanggung jawab diambil Kapus walaupun kuning di tanggung jawab oleh Ketua Tim Mutu)</a:t>
            </a: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4B4FD820-5AF0-493C-BE08-A9BC3B31BE47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8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Suatu KTD terjadi karena ada kejadian yg mengawali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2772C34F-E96E-498F-A7D0-8C4B62B9AF55}" type="slidenum">
              <a:rPr lang="en-GB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1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Pakai 5 mengapa..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AB7B0D3B-E3FE-494C-A724-40FE502C91F5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7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* Kapasitas melebihi contoh  : sehari 20-30 pasien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83BAADB1-4FE3-4627-AFD1-59CB87818CCF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23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4BB6F6-49BE-4ED2-9023-FFEF813E4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5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04685-12AB-415B-8B53-5A9144FE65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CF031-CD32-4027-86F7-C6A80DDF49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A2BB1-2237-4301-ABB6-00FC54AC9D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EB411-741E-49C0-99BF-BB91AC20BD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8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BF4DF-6A78-4B41-8B63-B400488A7A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F2A05-A200-4CF1-8A71-17087F3150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88CE6-ED44-4A1F-9875-96F8624A57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6E155-68E9-4B40-828C-D8CFDE4B49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4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43AFC-7789-421D-BCAB-512F72F894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8E5A9-E65A-4293-9777-23DF0A16D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78DFE-A1D7-41D5-94FA-F929759599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8D20B-3F76-44F9-B721-B400371467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00410-FC79-4666-944E-0326DA3104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2CD83B3-CCD5-45D4-9F70-78A402E0A0E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01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01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901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0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3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751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26988"/>
            <a:ext cx="8077200" cy="1920876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3399"/>
                </a:solidFill>
                <a:ea typeface="ＭＳ Ｐゴシック" pitchFamily="34" charset="-128"/>
              </a:rPr>
              <a:t>INSTRUMEN</a:t>
            </a:r>
            <a:br>
              <a:rPr lang="en-US" smtClean="0">
                <a:solidFill>
                  <a:srgbClr val="003399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rgbClr val="003399"/>
                </a:solidFill>
                <a:ea typeface="ＭＳ Ｐゴシック" pitchFamily="34" charset="-128"/>
              </a:rPr>
              <a:t>MANAJEMEN RISIKO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352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a typeface="ＭＳ Ｐゴシック" pitchFamily="34" charset="-128"/>
              </a:rPr>
              <a:t>SEVERITY ASSESSMENT</a:t>
            </a:r>
          </a:p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a typeface="ＭＳ Ｐゴシック" pitchFamily="34" charset="-128"/>
              </a:rPr>
              <a:t>ROOT CAUSE ANALYSIS</a:t>
            </a:r>
          </a:p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a typeface="ＭＳ Ｐゴシック" pitchFamily="34" charset="-128"/>
              </a:rPr>
              <a:t>FAILURE MODE &amp; EFFECT ANALYSIS</a:t>
            </a:r>
          </a:p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a typeface="ＭＳ Ｐゴシック" pitchFamily="34" charset="-128"/>
              </a:rPr>
              <a:t>RISK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Root Cause Analysis (RCA)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Kategori merah atau kuning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Langkah RCA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Bentuk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tim</a:t>
            </a:r>
            <a:r>
              <a:rPr lang="en-US" dirty="0" smtClean="0">
                <a:ea typeface="ＭＳ Ｐゴシック" pitchFamily="34" charset="-128"/>
              </a:rPr>
              <a:t> RCA </a:t>
            </a:r>
            <a:r>
              <a:rPr lang="en-US" dirty="0" err="1" smtClean="0">
                <a:ea typeface="ＭＳ Ｐゴシック" pitchFamily="34" charset="-128"/>
              </a:rPr>
              <a:t>untuk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suatu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kejadian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Pelajari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kejadian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analisis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sebab</a:t>
            </a:r>
            <a:r>
              <a:rPr lang="en-US" dirty="0" smtClean="0">
                <a:ea typeface="ＭＳ Ｐゴシック" pitchFamily="34" charset="-128"/>
              </a:rPr>
              <a:t>, </a:t>
            </a: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menyusun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rencana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tindakan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dan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melaporkan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proses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analisis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dan</a:t>
            </a:r>
            <a:r>
              <a:rPr lang="en-US" dirty="0" smtClean="0">
                <a:ea typeface="ＭＳ Ｐゴシック" pitchFamily="34" charset="-128"/>
              </a:rPr>
              <a:t>( </a:t>
            </a:r>
            <a:r>
              <a:rPr lang="en-US" dirty="0" err="1" smtClean="0">
                <a:ea typeface="ＭＳ Ｐゴシック" pitchFamily="34" charset="-128"/>
              </a:rPr>
              <a:t>temuan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dirty="0" err="1" smtClean="0">
                <a:ea typeface="ＭＳ Ｐゴシック" pitchFamily="34" charset="-128"/>
              </a:rPr>
              <a:t>Plaksanaan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sampai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hasil</a:t>
            </a:r>
            <a:r>
              <a:rPr lang="en-US" dirty="0" smtClean="0">
                <a:ea typeface="ＭＳ Ｐゴシック" pitchFamily="34" charset="-128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smtClean="0">
                <a:ea typeface="ＭＳ Ｐゴシック" pitchFamily="34" charset="-128"/>
              </a:rPr>
              <a:t>Mempelajari kejadian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menentukan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masalah</a:t>
            </a:r>
            <a:r>
              <a:rPr lang="en-US" dirty="0" smtClean="0">
                <a:ea typeface="+mn-ea"/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mengumpulkan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bukti-bukti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nyata</a:t>
            </a:r>
            <a:r>
              <a:rPr lang="en-US" dirty="0" smtClean="0">
                <a:ea typeface="+mn-ea"/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melakukan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wawancara</a:t>
            </a:r>
            <a:r>
              <a:rPr lang="en-US" dirty="0" smtClean="0"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meneliti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lingkungan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kejadian</a:t>
            </a:r>
            <a:r>
              <a:rPr lang="en-US" dirty="0" smtClean="0"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dirty="0" err="1">
                <a:ea typeface="+mn-ea"/>
                <a:cs typeface="+mn-cs"/>
              </a:rPr>
              <a:t>menggambarkan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rantai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terjadinya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kejadian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mengenali </a:t>
            </a:r>
            <a:r>
              <a:rPr lang="en-US" dirty="0" err="1" smtClean="0">
                <a:ea typeface="+mn-ea"/>
                <a:cs typeface="+mn-cs"/>
              </a:rPr>
              <a:t>faktor-faktor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berkontribusi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terhadap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timbulnya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kejadian</a:t>
            </a:r>
            <a:r>
              <a:rPr lang="en-US" dirty="0" smtClean="0"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mengenali </a:t>
            </a:r>
            <a:r>
              <a:rPr lang="en-US" dirty="0" err="1">
                <a:ea typeface="+mn-ea"/>
                <a:cs typeface="+mn-cs"/>
              </a:rPr>
              <a:t>kejadian-kejadian</a:t>
            </a:r>
            <a:r>
              <a:rPr lang="en-US" dirty="0">
                <a:ea typeface="+mn-ea"/>
                <a:cs typeface="+mn-cs"/>
              </a:rPr>
              <a:t> yang </a:t>
            </a:r>
            <a:r>
              <a:rPr lang="en-US" dirty="0" err="1">
                <a:ea typeface="+mn-ea"/>
                <a:cs typeface="+mn-cs"/>
              </a:rPr>
              <a:t>mengawali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(trigger)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melakukan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analisis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dengan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menggunakan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pohon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masalah</a:t>
            </a:r>
            <a:r>
              <a:rPr lang="en-US" dirty="0" smtClean="0">
                <a:ea typeface="+mn-ea"/>
                <a:cs typeface="+mn-cs"/>
              </a:rPr>
              <a:t>/diagram </a:t>
            </a:r>
            <a:r>
              <a:rPr lang="en-US" dirty="0" err="1" smtClean="0">
                <a:ea typeface="+mn-ea"/>
                <a:cs typeface="+mn-cs"/>
              </a:rPr>
              <a:t>tulang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ikan</a:t>
            </a:r>
            <a:r>
              <a:rPr lang="en-US" dirty="0" smtClean="0">
                <a:ea typeface="+mn-ea"/>
                <a:cs typeface="+mn-cs"/>
              </a:rPr>
              <a:t> 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mengetahui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kegiatan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atau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kondisi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menyebabkan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timbul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kejadian</a:t>
            </a:r>
            <a:r>
              <a:rPr lang="en-US" dirty="0" smtClean="0"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lanjutkan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sehingga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dapat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dikenali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sistem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melatar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belakangi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timbulnya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kejadian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atau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sampai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tidak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beralasan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lagi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melanjutkan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ea typeface="ＭＳ Ｐゴシック" pitchFamily="34" charset="-128"/>
              </a:rPr>
              <a:t>mengidentifikasi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akar-akar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penyebab</a:t>
            </a:r>
            <a:r>
              <a:rPr lang="en-US" dirty="0" smtClean="0"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>
                <a:ea typeface="ＭＳ Ｐゴシック" pitchFamily="34" charset="-128"/>
              </a:rPr>
              <a:t>Faktor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manusia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kelalaian</a:t>
            </a:r>
            <a:r>
              <a:rPr lang="en-US" dirty="0" smtClean="0">
                <a:ea typeface="ＭＳ Ｐゴシック" pitchFamily="34" charset="-128"/>
              </a:rPr>
              <a:t>, incompetence (</a:t>
            </a:r>
            <a:r>
              <a:rPr lang="en-US" dirty="0" err="1" smtClean="0">
                <a:ea typeface="ＭＳ Ｐゴシック" pitchFamily="34" charset="-128"/>
              </a:rPr>
              <a:t>tdk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kompeten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terkait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dg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pengeolaan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SDM)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sistem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pengelolaan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sumber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daya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manusia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termasuk</a:t>
            </a:r>
            <a:r>
              <a:rPr lang="en-US" dirty="0" smtClean="0">
                <a:ea typeface="ＭＳ Ｐゴシック" pitchFamily="34" charset="-128"/>
              </a:rPr>
              <a:t> reward system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>
                <a:ea typeface="ＭＳ Ｐゴシック" pitchFamily="34" charset="-128"/>
              </a:rPr>
              <a:t>Sistem</a:t>
            </a:r>
            <a:r>
              <a:rPr lang="en-US" dirty="0" smtClean="0">
                <a:ea typeface="ＭＳ Ｐゴシック" pitchFamily="34" charset="-128"/>
              </a:rPr>
              <a:t> breakdown, system failure, system incapability*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>
                <a:ea typeface="ＭＳ Ｐゴシック" pitchFamily="34" charset="-128"/>
              </a:rPr>
              <a:t>Sistem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pengendalian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>
                <a:ea typeface="ＭＳ Ｐゴシック" pitchFamily="34" charset="-128"/>
              </a:rPr>
              <a:t>Sumber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daya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fasilitas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peralatan</a:t>
            </a:r>
            <a:r>
              <a:rPr lang="en-US" dirty="0" smtClean="0">
                <a:ea typeface="ＭＳ Ｐゴシック" pitchFamily="34" charset="-128"/>
              </a:rPr>
              <a:t>) </a:t>
            </a:r>
            <a:r>
              <a:rPr lang="en-US" dirty="0" err="1" smtClean="0">
                <a:ea typeface="ＭＳ Ｐゴシック" pitchFamily="34" charset="-128"/>
              </a:rPr>
              <a:t>dan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manajemen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sumber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daya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ea typeface="ＭＳ Ｐゴシック" pitchFamily="34" charset="-128"/>
              </a:rPr>
              <a:t>rumuskan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pernyataan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akar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masalah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60438" y="742950"/>
            <a:ext cx="220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d-ID" sz="2800" b="1" u="sng">
                <a:solidFill>
                  <a:srgbClr val="FFFF00"/>
                </a:solidFill>
                <a:latin typeface="Tahoma" panose="020B0604030504040204" pitchFamily="34" charset="0"/>
              </a:rPr>
              <a:t>Root Cause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4572000" y="4038600"/>
            <a:ext cx="1371600" cy="1981200"/>
            <a:chOff x="1104" y="1344"/>
            <a:chExt cx="864" cy="1248"/>
          </a:xfrm>
        </p:grpSpPr>
        <p:sp>
          <p:nvSpPr>
            <p:cNvPr id="18454" name="AutoShape 4"/>
            <p:cNvSpPr>
              <a:spLocks noChangeArrowheads="1"/>
            </p:cNvSpPr>
            <p:nvPr/>
          </p:nvSpPr>
          <p:spPr bwMode="auto">
            <a:xfrm>
              <a:off x="1104" y="2016"/>
              <a:ext cx="864" cy="576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>
                  <a:solidFill>
                    <a:srgbClr val="AB0121"/>
                  </a:solidFill>
                </a:rPr>
                <a:t>Root cause</a:t>
              </a:r>
            </a:p>
          </p:txBody>
        </p:sp>
        <p:sp>
          <p:nvSpPr>
            <p:cNvPr id="18455" name="Line 5"/>
            <p:cNvSpPr>
              <a:spLocks noChangeShapeType="1"/>
            </p:cNvSpPr>
            <p:nvPr/>
          </p:nvSpPr>
          <p:spPr bwMode="auto">
            <a:xfrm flipH="1" flipV="1">
              <a:off x="1296" y="1344"/>
              <a:ext cx="96" cy="67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6"/>
            <p:cNvSpPr>
              <a:spLocks noChangeShapeType="1"/>
            </p:cNvSpPr>
            <p:nvPr/>
          </p:nvSpPr>
          <p:spPr bwMode="auto">
            <a:xfrm flipV="1">
              <a:off x="1680" y="1344"/>
              <a:ext cx="96" cy="67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Oval 7"/>
          <p:cNvSpPr>
            <a:spLocks noChangeArrowheads="1"/>
          </p:cNvSpPr>
          <p:nvPr/>
        </p:nvSpPr>
        <p:spPr bwMode="auto">
          <a:xfrm>
            <a:off x="3200400" y="3429000"/>
            <a:ext cx="2057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437" name="Oval 8"/>
          <p:cNvSpPr>
            <a:spLocks noChangeArrowheads="1"/>
          </p:cNvSpPr>
          <p:nvPr/>
        </p:nvSpPr>
        <p:spPr bwMode="auto">
          <a:xfrm>
            <a:off x="5562600" y="3429000"/>
            <a:ext cx="1752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438" name="Oval 9"/>
          <p:cNvSpPr>
            <a:spLocks noChangeArrowheads="1"/>
          </p:cNvSpPr>
          <p:nvPr/>
        </p:nvSpPr>
        <p:spPr bwMode="auto">
          <a:xfrm>
            <a:off x="4953000" y="2057400"/>
            <a:ext cx="2057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 flipV="1">
            <a:off x="6172200" y="2667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4191000" y="381000"/>
            <a:ext cx="1905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/>
              <a:t>Masalah</a:t>
            </a: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H="1" flipV="1">
            <a:off x="5486400" y="1295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Oval 13"/>
          <p:cNvSpPr>
            <a:spLocks noChangeArrowheads="1"/>
          </p:cNvSpPr>
          <p:nvPr/>
        </p:nvSpPr>
        <p:spPr bwMode="auto">
          <a:xfrm>
            <a:off x="1447800" y="1524000"/>
            <a:ext cx="1981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2667000" y="9906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3048000" y="2133600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Oval 16"/>
          <p:cNvSpPr>
            <a:spLocks noChangeArrowheads="1"/>
          </p:cNvSpPr>
          <p:nvPr/>
        </p:nvSpPr>
        <p:spPr bwMode="auto">
          <a:xfrm>
            <a:off x="1371600" y="2514600"/>
            <a:ext cx="1752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 flipH="1" flipV="1">
            <a:off x="2743200" y="3048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 flipV="1">
            <a:off x="23622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9"/>
          <p:cNvSpPr>
            <a:spLocks noChangeArrowheads="1"/>
          </p:cNvSpPr>
          <p:nvPr/>
        </p:nvSpPr>
        <p:spPr bwMode="auto">
          <a:xfrm>
            <a:off x="7315200" y="2133600"/>
            <a:ext cx="1447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 flipH="1">
            <a:off x="70104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V="1">
            <a:off x="7162800" y="27432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Oval 22"/>
          <p:cNvSpPr>
            <a:spLocks noChangeArrowheads="1"/>
          </p:cNvSpPr>
          <p:nvPr/>
        </p:nvSpPr>
        <p:spPr bwMode="auto">
          <a:xfrm>
            <a:off x="6477000" y="1143000"/>
            <a:ext cx="1676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flipH="1" flipV="1">
            <a:off x="7848600" y="1600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 flipH="1" flipV="1">
            <a:off x="6096000" y="990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Susun rencana tindakan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menetapkan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strategi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tepat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mengatasi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penyebab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diidentifikasi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dan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dapat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diterima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oleh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pihak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terkait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dengan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kejadian</a:t>
            </a:r>
            <a:r>
              <a:rPr lang="en-US" dirty="0" smtClean="0">
                <a:ea typeface="+mn-ea"/>
                <a:cs typeface="+mn-cs"/>
              </a:rPr>
              <a:t>.  </a:t>
            </a: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Rencana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tindakan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disusun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tiap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akar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penyebab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kejadian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pengukuran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menilai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efektifitas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tindakan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thd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akar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penyebab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Dapatkan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persetujuan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dari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pemimpinan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dalam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organisasi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Catat dan laporkan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Catat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proses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alat</a:t>
            </a:r>
            <a:r>
              <a:rPr lang="en-US" dirty="0" smtClean="0">
                <a:ea typeface="ＭＳ Ｐゴシック" pitchFamily="34" charset="-128"/>
              </a:rPr>
              <a:t> yang </a:t>
            </a:r>
            <a:r>
              <a:rPr lang="en-US" dirty="0" err="1" smtClean="0">
                <a:ea typeface="ＭＳ Ｐゴシック" pitchFamily="34" charset="-128"/>
              </a:rPr>
              <a:t>digunakan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Biaya</a:t>
            </a:r>
            <a:r>
              <a:rPr lang="en-US" dirty="0" smtClean="0">
                <a:ea typeface="ＭＳ Ｐゴシック" pitchFamily="34" charset="-128"/>
              </a:rPr>
              <a:t> yang </a:t>
            </a:r>
            <a:r>
              <a:rPr lang="en-US" dirty="0" err="1" smtClean="0">
                <a:ea typeface="ＭＳ Ｐゴシック" pitchFamily="34" charset="-128"/>
              </a:rPr>
              <a:t>dibutuhkan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Ringkasan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kejadian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Proses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investigasi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analisis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pitchFamily="34" charset="-128"/>
              </a:rPr>
              <a:t>Temuan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Tindak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lanjut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Evaluasi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Memahami penyebab kejadian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  <a:cs typeface="+mn-cs"/>
              </a:rPr>
              <a:t>Kegagalan aktif: pelanggaran yang sengaja dilakukan oleh seseorang</a:t>
            </a:r>
          </a:p>
          <a:p>
            <a:pPr eaLnBrk="1" hangingPunct="1">
              <a:defRPr/>
            </a:pPr>
            <a:r>
              <a:rPr lang="en-US" smtClean="0">
                <a:ea typeface="+mn-ea"/>
                <a:cs typeface="+mn-cs"/>
              </a:rPr>
              <a:t>Kondisi laten: breakdown dari proses atau sistem:</a:t>
            </a:r>
          </a:p>
          <a:p>
            <a:pPr lvl="1" eaLnBrk="1" hangingPunct="1">
              <a:defRPr/>
            </a:pPr>
            <a:r>
              <a:rPr lang="en-US" smtClean="0"/>
              <a:t>Kurangnya pendidikan</a:t>
            </a:r>
          </a:p>
          <a:p>
            <a:pPr lvl="1" eaLnBrk="1" hangingPunct="1">
              <a:defRPr/>
            </a:pPr>
            <a:r>
              <a:rPr lang="en-US" smtClean="0"/>
              <a:t>Gagal mengikuti prosedur</a:t>
            </a:r>
          </a:p>
          <a:p>
            <a:pPr lvl="1" eaLnBrk="1" hangingPunct="1">
              <a:defRPr/>
            </a:pPr>
            <a:r>
              <a:rPr lang="en-US" smtClean="0"/>
              <a:t>Alat yang rusak</a:t>
            </a:r>
          </a:p>
          <a:p>
            <a:pPr lvl="1" eaLnBrk="1" hangingPunct="1">
              <a:defRPr/>
            </a:pPr>
            <a:r>
              <a:rPr lang="en-US" smtClean="0"/>
              <a:t>Disain yang tidak tepat, dsb</a:t>
            </a:r>
          </a:p>
          <a:p>
            <a:pPr eaLnBrk="1" hangingPunct="1"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2209800"/>
            <a:ext cx="7772400" cy="1920875"/>
          </a:xfrm>
        </p:spPr>
        <p:txBody>
          <a:bodyPr/>
          <a:lstStyle/>
          <a:p>
            <a:pPr>
              <a:defRPr/>
            </a:pPr>
            <a:r>
              <a:rPr lang="en-US" sz="5400" smtClean="0">
                <a:ea typeface="ＭＳ Ｐゴシック" pitchFamily="34" charset="-128"/>
              </a:rPr>
              <a:t>Jika tidak ada kejadian, tetapi kita akan memperbaiki suatu sistem agar minimal risiko, maka lakukan FMEA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38200"/>
            <a:ext cx="937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925"/>
            <a:ext cx="8229600" cy="803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Tools untuk risk analysis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4953000"/>
            <a:ext cx="8229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a typeface="ＭＳ Ｐゴシック" pitchFamily="34" charset="-128"/>
              </a:rPr>
              <a:t>Severity assessment  </a:t>
            </a:r>
          </a:p>
          <a:p>
            <a:pPr eaLnBrk="1" hangingPunct="1">
              <a:defRPr/>
            </a:pPr>
            <a:r>
              <a:rPr lang="en-US" b="1" smtClean="0">
                <a:ea typeface="ＭＳ Ｐゴシック" pitchFamily="34" charset="-128"/>
              </a:rPr>
              <a:t>Root Cause Analysis</a:t>
            </a:r>
          </a:p>
          <a:p>
            <a:pPr eaLnBrk="1" hangingPunct="1">
              <a:defRPr/>
            </a:pPr>
            <a:r>
              <a:rPr lang="en-US" b="1" smtClean="0">
                <a:ea typeface="ＭＳ Ｐゴシック" pitchFamily="34" charset="-128"/>
              </a:rPr>
              <a:t>Failure mode and effect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  <a:ea typeface="+mj-ea"/>
                <a:cs typeface="+mj-cs"/>
              </a:rPr>
              <a:t>Failure mode and effect analysis</a:t>
            </a:r>
            <a:endParaRPr lang="id-ID" smtClean="0">
              <a:solidFill>
                <a:schemeClr val="hlink"/>
              </a:solidFill>
              <a:ea typeface="+mj-ea"/>
              <a:cs typeface="+mj-cs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515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8CBE0051-6423-40BE-A064-D035D14CD505}" type="slidenum">
              <a:rPr lang="en-US">
                <a:latin typeface="Arial" panose="020B0604020202020204" pitchFamily="34" charset="0"/>
              </a:rPr>
              <a:pPr algn="l"/>
              <a:t>21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4579" name="Picture 5" descr="tn013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69975"/>
            <a:ext cx="6018213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5511800" y="293688"/>
            <a:ext cx="3603625" cy="2233612"/>
          </a:xfrm>
          <a:prstGeom prst="cloudCallout">
            <a:avLst>
              <a:gd name="adj1" fmla="val -76917"/>
              <a:gd name="adj2" fmla="val 61157"/>
            </a:avLst>
          </a:prstGeom>
          <a:gradFill rotWithShape="0">
            <a:gsLst>
              <a:gs pos="0">
                <a:srgbClr val="002265"/>
              </a:gs>
              <a:gs pos="50000">
                <a:schemeClr val="bg1"/>
              </a:gs>
              <a:gs pos="100000">
                <a:srgbClr val="00226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Why does it always seem we have plenty of time to fix our problems, but never enough time to prevent the problems by doing it right the first time?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hlink"/>
                </a:solidFill>
                <a:latin typeface="Arial Narrow" panose="020B0606020202030204" pitchFamily="34" charset="0"/>
                <a:ea typeface="+mj-ea"/>
                <a:cs typeface="+mj-cs"/>
              </a:rPr>
              <a:t>Apakah</a:t>
            </a:r>
            <a:r>
              <a:rPr lang="en-US" dirty="0" smtClean="0">
                <a:solidFill>
                  <a:schemeClr val="hlink"/>
                </a:solidFill>
                <a:latin typeface="Arial Narrow" panose="020B0606020202030204" pitchFamily="34" charset="0"/>
                <a:ea typeface="+mj-ea"/>
                <a:cs typeface="+mj-cs"/>
              </a:rPr>
              <a:t> FMEA</a:t>
            </a:r>
            <a:endParaRPr lang="id-ID" dirty="0" smtClean="0">
              <a:solidFill>
                <a:schemeClr val="hlink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Suatu alat mutu untuk mengkaji suatu prosedur secara rinci, dan mengenali model-model adanya kegagalan/kesalahan pada suatu prosedur,  melakukan penilaian terhadap tiap model kesalahan/kegagalan,  dengan mencari penyebab terjadinya, mengenali akibat dari kegagalan/kesalahan, dan mencari solusi dengan melakukan perubahan disain/prosedur </a:t>
            </a:r>
            <a:endParaRPr lang="id-ID" smtClean="0">
              <a:solidFill>
                <a:schemeClr val="hlin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hlin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Langkah-langkah</a:t>
            </a:r>
            <a:endParaRPr lang="id-ID" dirty="0" smtClean="0">
              <a:solidFill>
                <a:schemeClr val="hlin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Bentuk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FMEA: orang-orang yang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terlibat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suatu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Tetapkan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tujuan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keterbatasan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jadual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</a:t>
            </a:r>
            <a:endParaRPr lang="en-US" sz="2800" b="1" dirty="0" smtClean="0">
              <a:solidFill>
                <a:srgbClr val="FFCC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Tetapkan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tiap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anggota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</a:t>
            </a:r>
            <a:endParaRPr lang="en-US" sz="2800" b="1" dirty="0" smtClean="0">
              <a:solidFill>
                <a:srgbClr val="FFCC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Gambarkan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alur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proses yang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sekarang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tiap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tahapan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Kenalilah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Failure modes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pada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proses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tersebut</a:t>
            </a:r>
            <a:endParaRPr lang="en-US" sz="2800" b="1" dirty="0" smtClean="0">
              <a:solidFill>
                <a:srgbClr val="FFCC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Kenalilah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penyebab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terjadinya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failure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tiap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model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kesalahan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kegagalan</a:t>
            </a:r>
            <a:endParaRPr lang="en-US" sz="2800" b="1" dirty="0" smtClean="0">
              <a:solidFill>
                <a:srgbClr val="FFCC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Kenalilah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akibat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adanya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failure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tiap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model 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kesalahan</a:t>
            </a:r>
            <a:r>
              <a:rPr lang="en-US" sz="2800" b="1" dirty="0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US" sz="2800" b="1" dirty="0" err="1" smtClean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kegagalan</a:t>
            </a:r>
            <a:endParaRPr lang="en-US" sz="2800" b="1" dirty="0" smtClean="0">
              <a:solidFill>
                <a:srgbClr val="FFCC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d-ID" sz="2800" b="1" dirty="0" smtClean="0">
              <a:solidFill>
                <a:srgbClr val="FFCC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  <a:ea typeface="ＭＳ Ｐゴシック" pitchFamily="34" charset="-128"/>
              </a:rPr>
              <a:t>Langkah-langkah….</a:t>
            </a:r>
            <a:endParaRPr lang="id-ID" smtClean="0">
              <a:solidFill>
                <a:schemeClr val="hlink"/>
              </a:solidFill>
              <a:ea typeface="ＭＳ Ｐゴシック" pitchFamily="34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Lakukan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penilaian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untuk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tiap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model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kesalahan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/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kegagalan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chemeClr val="hlink"/>
                </a:solidFill>
              </a:rPr>
              <a:t>Sering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b="1" dirty="0" err="1" smtClean="0">
                <a:solidFill>
                  <a:schemeClr val="hlink"/>
                </a:solidFill>
              </a:rPr>
              <a:t>tidaknya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b="1" dirty="0" err="1" smtClean="0">
                <a:solidFill>
                  <a:schemeClr val="hlink"/>
                </a:solidFill>
              </a:rPr>
              <a:t>terjadi</a:t>
            </a:r>
            <a:r>
              <a:rPr lang="en-US" sz="2000" b="1" dirty="0" smtClean="0">
                <a:solidFill>
                  <a:schemeClr val="hlink"/>
                </a:solidFill>
              </a:rPr>
              <a:t> (occurrence): (</a:t>
            </a:r>
            <a:r>
              <a:rPr lang="en-US" sz="2000" b="1" dirty="0" err="1" smtClean="0">
                <a:solidFill>
                  <a:schemeClr val="hlink"/>
                </a:solidFill>
              </a:rPr>
              <a:t>Occ</a:t>
            </a:r>
            <a:r>
              <a:rPr lang="en-US" sz="2000" b="1" dirty="0" smtClean="0">
                <a:solidFill>
                  <a:schemeClr val="hlink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hlink"/>
                </a:solidFill>
              </a:rPr>
              <a:t>1</a:t>
            </a:r>
            <a:r>
              <a:rPr lang="en-US" sz="1800" b="1" dirty="0" smtClean="0">
                <a:solidFill>
                  <a:schemeClr val="hlink"/>
                </a:solidFill>
              </a:rPr>
              <a:t> : </a:t>
            </a:r>
            <a:r>
              <a:rPr lang="en-US" sz="1800" b="1" dirty="0" err="1" smtClean="0">
                <a:solidFill>
                  <a:schemeClr val="hlink"/>
                </a:solidFill>
              </a:rPr>
              <a:t>tidak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n-US" sz="1800" b="1" dirty="0" err="1" smtClean="0">
                <a:solidFill>
                  <a:schemeClr val="hlink"/>
                </a:solidFill>
              </a:rPr>
              <a:t>pernah</a:t>
            </a:r>
            <a:r>
              <a:rPr lang="en-US" sz="1800" b="1" dirty="0" smtClean="0">
                <a:solidFill>
                  <a:schemeClr val="hlink"/>
                </a:solidFill>
              </a:rPr>
              <a:t>, 10 </a:t>
            </a:r>
            <a:r>
              <a:rPr lang="en-US" sz="1800" b="1" dirty="0" err="1" smtClean="0">
                <a:solidFill>
                  <a:schemeClr val="hlink"/>
                </a:solidFill>
              </a:rPr>
              <a:t>sangat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n-US" sz="1800" b="1" dirty="0" err="1" smtClean="0">
                <a:solidFill>
                  <a:schemeClr val="hlink"/>
                </a:solidFill>
              </a:rPr>
              <a:t>sering</a:t>
            </a:r>
            <a:endParaRPr lang="en-US" sz="1800" b="1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chemeClr val="hlink"/>
                </a:solidFill>
              </a:rPr>
              <a:t>Kegawatannya</a:t>
            </a:r>
            <a:r>
              <a:rPr lang="en-US" sz="2000" b="1" dirty="0" smtClean="0">
                <a:solidFill>
                  <a:schemeClr val="hlink"/>
                </a:solidFill>
              </a:rPr>
              <a:t> (severity): (SV)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hlink"/>
                </a:solidFill>
              </a:rPr>
              <a:t>1</a:t>
            </a:r>
            <a:r>
              <a:rPr lang="en-US" sz="1800" b="1" dirty="0" smtClean="0">
                <a:solidFill>
                  <a:schemeClr val="hlink"/>
                </a:solidFill>
              </a:rPr>
              <a:t> : </a:t>
            </a:r>
            <a:r>
              <a:rPr lang="en-US" sz="1800" b="1" dirty="0" err="1" smtClean="0">
                <a:solidFill>
                  <a:schemeClr val="hlink"/>
                </a:solidFill>
              </a:rPr>
              <a:t>tidak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n-US" sz="1800" b="1" dirty="0" err="1" smtClean="0">
                <a:solidFill>
                  <a:schemeClr val="hlink"/>
                </a:solidFill>
              </a:rPr>
              <a:t>gawat</a:t>
            </a:r>
            <a:r>
              <a:rPr lang="en-US" sz="1800" b="1" dirty="0" smtClean="0">
                <a:solidFill>
                  <a:schemeClr val="hlink"/>
                </a:solidFill>
              </a:rPr>
              <a:t>, 10 </a:t>
            </a:r>
            <a:r>
              <a:rPr lang="en-US" sz="1800" b="1" dirty="0" err="1" smtClean="0">
                <a:solidFill>
                  <a:schemeClr val="hlink"/>
                </a:solidFill>
              </a:rPr>
              <a:t>sangat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n-US" sz="1800" b="1" dirty="0" err="1" smtClean="0">
                <a:solidFill>
                  <a:schemeClr val="hlink"/>
                </a:solidFill>
              </a:rPr>
              <a:t>gawat</a:t>
            </a:r>
            <a:endParaRPr lang="en-US" sz="1800" b="1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chemeClr val="hlink"/>
                </a:solidFill>
              </a:rPr>
              <a:t>Kemudahan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b="1" dirty="0" err="1" smtClean="0">
                <a:solidFill>
                  <a:schemeClr val="hlink"/>
                </a:solidFill>
              </a:rPr>
              <a:t>untuk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b="1" dirty="0" err="1" smtClean="0">
                <a:solidFill>
                  <a:schemeClr val="hlink"/>
                </a:solidFill>
              </a:rPr>
              <a:t>terdeteksi</a:t>
            </a:r>
            <a:r>
              <a:rPr lang="en-US" sz="2000" b="1" dirty="0" smtClean="0">
                <a:solidFill>
                  <a:schemeClr val="hlink"/>
                </a:solidFill>
              </a:rPr>
              <a:t> (detectability): (</a:t>
            </a:r>
            <a:r>
              <a:rPr lang="en-US" sz="2000" b="1" dirty="0" smtClean="0">
                <a:solidFill>
                  <a:schemeClr val="hlink"/>
                </a:solidFill>
                <a:sym typeface="Wingdings" pitchFamily="2" charset="2"/>
              </a:rPr>
              <a:t>DT)</a:t>
            </a:r>
            <a:endParaRPr lang="en-US" sz="2000" b="1" dirty="0" smtClean="0">
              <a:solidFill>
                <a:schemeClr val="hlink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hlink"/>
                </a:solidFill>
              </a:rPr>
              <a:t>1</a:t>
            </a:r>
            <a:r>
              <a:rPr lang="en-US" sz="1800" b="1" dirty="0" smtClean="0">
                <a:solidFill>
                  <a:schemeClr val="hlink"/>
                </a:solidFill>
              </a:rPr>
              <a:t> : </a:t>
            </a:r>
            <a:r>
              <a:rPr lang="en-US" sz="1800" b="1" dirty="0" err="1" smtClean="0">
                <a:solidFill>
                  <a:schemeClr val="hlink"/>
                </a:solidFill>
              </a:rPr>
              <a:t>mudah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n-US" sz="1800" b="1" dirty="0" err="1" smtClean="0">
                <a:solidFill>
                  <a:schemeClr val="hlink"/>
                </a:solidFill>
              </a:rPr>
              <a:t>dideteksi</a:t>
            </a:r>
            <a:r>
              <a:rPr lang="en-US" sz="1800" b="1" dirty="0" smtClean="0">
                <a:solidFill>
                  <a:schemeClr val="hlink"/>
                </a:solidFill>
              </a:rPr>
              <a:t>, 10 : </a:t>
            </a:r>
            <a:r>
              <a:rPr lang="en-US" sz="1800" b="1" dirty="0" err="1" smtClean="0">
                <a:solidFill>
                  <a:schemeClr val="hlink"/>
                </a:solidFill>
              </a:rPr>
              <a:t>sangat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n-US" sz="1800" b="1" dirty="0" err="1" smtClean="0">
                <a:solidFill>
                  <a:schemeClr val="hlink"/>
                </a:solidFill>
              </a:rPr>
              <a:t>sulit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n-US" sz="1800" b="1" dirty="0" err="1" smtClean="0">
                <a:solidFill>
                  <a:schemeClr val="hlink"/>
                </a:solidFill>
              </a:rPr>
              <a:t>dideteksi</a:t>
            </a:r>
            <a:endParaRPr lang="en-US" sz="1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Hitung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Risk Priority Number (RPN)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dengan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mengkalikan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: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Occ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x SV x DT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Tentukan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batasan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(cut-off point) RPN yang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termasuk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prioritas</a:t>
            </a:r>
            <a:endParaRPr lang="en-US" sz="2400" b="1" dirty="0" smtClean="0">
              <a:solidFill>
                <a:schemeClr val="hlink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Tentukan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kegiatan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untuk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mengatasi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(design action/solution)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Tentukan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cara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memvalidasi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apakah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solusi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tersebut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berhasil</a:t>
            </a:r>
            <a:endParaRPr lang="en-US" sz="2400" b="1" dirty="0" smtClean="0">
              <a:solidFill>
                <a:schemeClr val="hlink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Gambarkan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alur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yang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baru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dengan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adanya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solusi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tersebut</a:t>
            </a:r>
            <a:endParaRPr lang="en-US" sz="2400" b="1" dirty="0" smtClean="0">
              <a:solidFill>
                <a:schemeClr val="hlink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Hitung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kembali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RPN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sesudah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dilakukan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solusi</a:t>
            </a:r>
            <a:r>
              <a:rPr lang="en-US" sz="2400" b="1" dirty="0" smtClean="0">
                <a:solidFill>
                  <a:schemeClr val="hlink"/>
                </a:solidFill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ea typeface="+mn-ea"/>
                <a:cs typeface="+mn-cs"/>
              </a:rPr>
              <a:t>perbaikan</a:t>
            </a:r>
            <a:endParaRPr lang="id-ID" sz="2400" b="1" dirty="0" smtClean="0">
              <a:solidFill>
                <a:schemeClr val="hlin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81" name="Group 85"/>
          <p:cNvGraphicFramePr>
            <a:graphicFrameLocks noGrp="1"/>
          </p:cNvGraphicFramePr>
          <p:nvPr/>
        </p:nvGraphicFramePr>
        <p:xfrm>
          <a:off x="395288" y="981075"/>
          <a:ext cx="8424862" cy="5281613"/>
        </p:xfrm>
        <a:graphic>
          <a:graphicData uri="http://schemas.openxmlformats.org/drawingml/2006/table">
            <a:tbl>
              <a:tblPr/>
              <a:tblGrid>
                <a:gridCol w="936625"/>
                <a:gridCol w="935037"/>
                <a:gridCol w="936625"/>
                <a:gridCol w="936625"/>
                <a:gridCol w="935038"/>
                <a:gridCol w="936625"/>
                <a:gridCol w="936625"/>
                <a:gridCol w="935037"/>
                <a:gridCol w="936625"/>
              </a:tblGrid>
              <a:tr h="179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Modus-modus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kegagalan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kesalahan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Penyebab terjadinya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Akibatnya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Kemungkinan terjadinya ( O= Occurrence)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Tingkat kepatahan (S= Severity)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Kemudahan dideteksi (D= Detectability)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Risk Priority Number(RPN)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RPN = OxSxD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Solusi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34" charset="-128"/>
                        </a:rPr>
                        <a:t>Indikator untuk mengukur keberhasilan dari solusi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mtClean="0">
                <a:ea typeface="ＭＳ Ｐゴシック" pitchFamily="34" charset="-128"/>
              </a:rPr>
              <a:t>Severity Rating Scale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1268413"/>
          <a:ext cx="8640763" cy="541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89"/>
                <a:gridCol w="1440127"/>
                <a:gridCol w="6192547"/>
              </a:tblGrid>
              <a:tr h="61866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Nilai</a:t>
                      </a:r>
                      <a:endParaRPr lang="id-ID" sz="18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Penjelasan</a:t>
                      </a:r>
                      <a:endParaRPr lang="id-ID" sz="18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Pengertian</a:t>
                      </a:r>
                      <a:endParaRPr lang="id-ID" sz="1800" dirty="0"/>
                    </a:p>
                  </a:txBody>
                  <a:tcPr marL="91438" marR="91438" marT="45727" marB="45727"/>
                </a:tc>
              </a:tr>
              <a:tr h="53363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Amat sangat berbahaya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</a:t>
                      </a:r>
                      <a:r>
                        <a:rPr lang="id-ID" sz="1400" baseline="0" dirty="0" smtClean="0"/>
                        <a:t> yang dapat menyebabkan kematian pelanggan dan kerusakan sistem tanpa tanda-tanda yang mendahului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</a:tr>
              <a:tr h="731626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</a:t>
                      </a:r>
                    </a:p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Sangat</a:t>
                      </a:r>
                      <a:r>
                        <a:rPr lang="id-ID" sz="1400" baseline="0" dirty="0" smtClean="0"/>
                        <a:t> berbahaya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yang dapat menyebabkan cedera berat/permanen pada pelanggan atau gangguan serius pada sistem yang dapat menghentikan</a:t>
                      </a:r>
                      <a:r>
                        <a:rPr lang="id-ID" sz="1400" baseline="0" dirty="0" smtClean="0"/>
                        <a:t> pelayanan dengan adanya tanda yang mendahului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</a:tr>
              <a:tr h="731626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Berbahaya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yang dapat</a:t>
                      </a:r>
                      <a:r>
                        <a:rPr lang="id-ID" sz="1400" baseline="0" dirty="0" smtClean="0"/>
                        <a:t> menyebabkan cedera ringan sampai sedang dengan tingkat ketidak puasan yang tinggi dari pelanggan  dan/atau menyebabkan ganggung sistem yang membutuhkan perbaikan berat atau kerja ulang yang signifikan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</a:tr>
              <a:tr h="61866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</a:p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Berbahaya</a:t>
                      </a:r>
                      <a:r>
                        <a:rPr lang="id-ID" sz="1400" baseline="0" dirty="0" smtClean="0"/>
                        <a:t> sedang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berakibat pada cedera ringan dengan sedikit ketidak puasan pelanggan dan/atau menimbulkan masalah besar</a:t>
                      </a:r>
                      <a:r>
                        <a:rPr lang="id-ID" sz="1400" baseline="0" dirty="0" smtClean="0"/>
                        <a:t> pada sistem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</a:tr>
              <a:tr h="94501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</a:p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Berbahaya ringan sampai sedang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Kesalahan menyebakan cedera sangat ringan atau</a:t>
                      </a:r>
                      <a:r>
                        <a:rPr lang="id-ID" sz="1400" baseline="0" dirty="0" smtClean="0"/>
                        <a:t> tidak cedera tetapi dirasakan mengganggu oleh  pelanggan dan/atau menyebabkan masalah ringan pada sistem yang dapat diatasi dengan modifikasi ringan</a:t>
                      </a:r>
                      <a:endParaRPr lang="id-ID" sz="1400" dirty="0" smtClean="0"/>
                    </a:p>
                    <a:p>
                      <a:endParaRPr lang="id-ID" sz="1400" dirty="0"/>
                    </a:p>
                  </a:txBody>
                  <a:tcPr marL="91438" marR="91438" marT="45727" marB="45727"/>
                </a:tc>
              </a:tr>
              <a:tr h="61866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Berbahaya ringan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tidak</a:t>
                      </a:r>
                      <a:r>
                        <a:rPr lang="id-ID" sz="1400" baseline="0" dirty="0" smtClean="0"/>
                        <a:t> menimbulkan cedera dan pelanggan tidak menyadari adanya masalah tetapi berpotensi menimbulkan cedera ringan atau tidak berakibat pada sistem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</a:tr>
              <a:tr h="61866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Tidak berbahaya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tidak menimbulkan cedera dan tidak berdampak pada sistem</a:t>
                      </a:r>
                      <a:endParaRPr lang="id-ID" sz="1400" dirty="0"/>
                    </a:p>
                  </a:txBody>
                  <a:tcPr marL="91438" marR="91438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mtClean="0">
                <a:ea typeface="ＭＳ Ｐゴシック" pitchFamily="34" charset="-128"/>
              </a:rPr>
              <a:t>Occurence Rating Scale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1268413"/>
          <a:ext cx="8640763" cy="538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89"/>
                <a:gridCol w="1440127"/>
                <a:gridCol w="6192547"/>
              </a:tblGrid>
              <a:tr h="61861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Nilai</a:t>
                      </a:r>
                      <a:endParaRPr lang="id-ID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Penjelasan</a:t>
                      </a:r>
                      <a:endParaRPr lang="id-ID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Pengertian</a:t>
                      </a:r>
                      <a:endParaRPr lang="id-ID" sz="1800" dirty="0"/>
                    </a:p>
                  </a:txBody>
                  <a:tcPr marL="91438" marR="91438" marT="45723" marB="45723"/>
                </a:tc>
              </a:tr>
              <a:tr h="731573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Kemungkinan</a:t>
                      </a:r>
                      <a:r>
                        <a:rPr lang="id-ID" sz="1400" baseline="0" dirty="0" smtClean="0"/>
                        <a:t> </a:t>
                      </a:r>
                      <a:r>
                        <a:rPr lang="id-ID" sz="1400" dirty="0" smtClean="0"/>
                        <a:t>terjadinya dapat dipastikan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 terjadai paling tidak sekali sehari atau hampir setiap saat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</a:tr>
              <a:tr h="707121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</a:t>
                      </a:r>
                    </a:p>
                    <a:p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Hampir tidak dapat dihindarkan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</a:t>
                      </a:r>
                      <a:r>
                        <a:rPr lang="id-ID" sz="1400" baseline="0" dirty="0" smtClean="0"/>
                        <a:t> dapat diprediksi terjadi atau terjadi setiap 3 sampai 4 hari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</a:tr>
              <a:tr h="7315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</a:p>
                    <a:p>
                      <a:r>
                        <a:rPr lang="en-US" sz="1400" smtClean="0"/>
                        <a:t>7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Kemungkinan terjadai sangat tingggi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sering terjadi atau terjadi paling tidak seminggu sekali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</a:tr>
              <a:tr h="731573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</a:p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Kemungkinan</a:t>
                      </a:r>
                      <a:r>
                        <a:rPr lang="id-ID" sz="1400" baseline="0" dirty="0" smtClean="0"/>
                        <a:t> terjadi  tinggi sedang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</a:t>
                      </a:r>
                      <a:r>
                        <a:rPr lang="id-ID" sz="1400" baseline="0" dirty="0" smtClean="0"/>
                        <a:t> terjadi sekali sebulan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</a:tr>
              <a:tr h="55984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</a:p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Kemungkinan terjadi sedang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kadang terjadi, atau sekali tidap tiga bulan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</a:tr>
              <a:tr h="576105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Kemungkinan terjadi rendah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</a:t>
                      </a:r>
                      <a:r>
                        <a:rPr lang="id-ID" sz="1400" baseline="0" dirty="0" smtClean="0"/>
                        <a:t> jarang terjadi atau terjadi sekitar sekali setahun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</a:tr>
              <a:tr h="731573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Kemungkinan terjadi</a:t>
                      </a:r>
                      <a:r>
                        <a:rPr lang="id-ID" sz="1400" baseline="0" dirty="0" smtClean="0"/>
                        <a:t> amat sangat rendah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hampir tidak pernah terjadi, atau tidak ada yang ingat kapan terakhir terjadi</a:t>
                      </a:r>
                      <a:endParaRPr lang="id-ID" sz="1400" dirty="0"/>
                    </a:p>
                  </a:txBody>
                  <a:tcPr marL="91438" marR="91438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mtClean="0">
                <a:ea typeface="ＭＳ Ｐゴシック" pitchFamily="34" charset="-128"/>
              </a:rPr>
              <a:t>Detection Rating Scale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1268413"/>
          <a:ext cx="8640763" cy="498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76"/>
                <a:gridCol w="1584140"/>
                <a:gridCol w="6192547"/>
              </a:tblGrid>
              <a:tr h="618545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Nilai</a:t>
                      </a:r>
                      <a:endParaRPr lang="id-ID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Penjelasan</a:t>
                      </a:r>
                      <a:endParaRPr lang="id-ID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Pengertian</a:t>
                      </a:r>
                      <a:endParaRPr lang="id-ID" sz="1800" dirty="0"/>
                    </a:p>
                  </a:txBody>
                  <a:tcPr marL="91438" marR="91438" marT="45718" marB="45718"/>
                </a:tc>
              </a:tr>
              <a:tr h="53353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Tidak ada peluang untuk diketahui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Tidak ada mekanisme untuk mengetahui</a:t>
                      </a:r>
                      <a:r>
                        <a:rPr lang="id-ID" sz="1400" baseline="0" dirty="0" smtClean="0"/>
                        <a:t> adanya kesalahan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</a:tr>
              <a:tr h="7070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</a:t>
                      </a:r>
                    </a:p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Sangat sulit</a:t>
                      </a:r>
                      <a:r>
                        <a:rPr lang="id-ID" sz="1400" baseline="0" dirty="0" smtClean="0"/>
                        <a:t> diketahui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 dapat diketahui dengan inspeksi yang menyeluruh,</a:t>
                      </a:r>
                      <a:r>
                        <a:rPr lang="id-ID" sz="1400" baseline="0" dirty="0" smtClean="0"/>
                        <a:t> tidak feasible dan tidak segera dapat dilakukan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</a:tr>
              <a:tr h="607106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</a:p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Sulit diketahui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Kesalahana dapat diketahui dengan inspeksi manual atau tidak ada proses</a:t>
                      </a:r>
                      <a:r>
                        <a:rPr lang="id-ID" sz="1400" baseline="0" dirty="0" smtClean="0"/>
                        <a:t> yang baku untuk mengetahui, sehingga ketahuan karena kebetulan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</a:tr>
              <a:tr h="607106">
                <a:tc>
                  <a:txBody>
                    <a:bodyPr/>
                    <a:lstStyle/>
                    <a:p>
                      <a:endParaRPr lang="id-ID" sz="1400" dirty="0" smtClean="0"/>
                    </a:p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Berpeluang sedang untuk diketahui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Ada proses untuk</a:t>
                      </a:r>
                      <a:r>
                        <a:rPr lang="id-ID" sz="1400" baseline="0" dirty="0" smtClean="0"/>
                        <a:t> double checks atau inspeksi tetapi tidak otomatis atau dilakukan  secara sampling 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</a:tr>
              <a:tr h="55977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</a:p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Berpeluang</a:t>
                      </a:r>
                      <a:r>
                        <a:rPr lang="id-ID" sz="1400" baseline="0" dirty="0" smtClean="0"/>
                        <a:t> tinggi untuk diketahui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Dipastikan ada proses inspeksi  yang rutin tetapi tidak</a:t>
                      </a:r>
                      <a:r>
                        <a:rPr lang="id-ID" sz="1400" baseline="0" dirty="0" smtClean="0"/>
                        <a:t> otomatis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</a:tr>
              <a:tr h="731516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Berpeluang sangat tinggi untuk diketahui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Dipastikan</a:t>
                      </a:r>
                      <a:r>
                        <a:rPr lang="id-ID" sz="1400" baseline="0" dirty="0" smtClean="0"/>
                        <a:t> ada proses inspeksi rutin yang otomatis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</a:tr>
              <a:tr h="618545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Hampir dipastikan</a:t>
                      </a:r>
                      <a:r>
                        <a:rPr lang="id-ID" sz="1400" baseline="0" dirty="0" smtClean="0"/>
                        <a:t> untuk diketahui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Ada proses otomatis</a:t>
                      </a:r>
                      <a:r>
                        <a:rPr lang="id-ID" sz="1400" baseline="0" dirty="0" smtClean="0"/>
                        <a:t> yang akan menhentikan proses untuk mencegah kesalahan</a:t>
                      </a:r>
                      <a:endParaRPr lang="id-ID" sz="1400" dirty="0"/>
                    </a:p>
                  </a:txBody>
                  <a:tcPr marL="91438" marR="91438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Menetapkan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cut off point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dengan Pareto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Urutkan failure mode dengan nilai RPN dari yang tertinggi ke yang terendah</a:t>
            </a:r>
          </a:p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Hitung persentase kumulatif </a:t>
            </a:r>
          </a:p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Perhatikan nilai kumulatif sampai dengan 80 %, maka pada nilai kumulatif 80 % tersebut kita tetapkan sebagai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cut off point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Severity assessment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 err="1" smtClean="0">
                <a:cs typeface="+mn-cs"/>
              </a:rPr>
              <a:t>Menentukan</a:t>
            </a:r>
            <a:r>
              <a:rPr lang="en-US" dirty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tingkat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keparahan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risiko</a:t>
            </a:r>
            <a:r>
              <a:rPr lang="en-US" dirty="0" smtClean="0">
                <a:cs typeface="+mn-cs"/>
              </a:rPr>
              <a:t>: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err="1" smtClean="0">
                <a:cs typeface="+mn-cs"/>
              </a:rPr>
              <a:t>Variabel</a:t>
            </a:r>
            <a:r>
              <a:rPr lang="en-US" dirty="0" smtClean="0">
                <a:cs typeface="+mn-cs"/>
              </a:rPr>
              <a:t> yang </a:t>
            </a:r>
            <a:r>
              <a:rPr lang="en-US" dirty="0" err="1" smtClean="0">
                <a:cs typeface="+mn-cs"/>
              </a:rPr>
              <a:t>digunakan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untuk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menilai</a:t>
            </a:r>
            <a:r>
              <a:rPr lang="en-US" dirty="0" smtClean="0">
                <a:cs typeface="+mn-cs"/>
              </a:rPr>
              <a:t> severity: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err="1" smtClean="0">
                <a:cs typeface="+mn-cs"/>
              </a:rPr>
              <a:t>Dampak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risiko</a:t>
            </a: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err="1">
                <a:cs typeface="+mn-cs"/>
              </a:rPr>
              <a:t>d</a:t>
            </a:r>
            <a:r>
              <a:rPr lang="en-US" dirty="0" err="1" smtClean="0">
                <a:cs typeface="+mn-cs"/>
              </a:rPr>
              <a:t>an</a:t>
            </a: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err="1" smtClean="0">
                <a:cs typeface="+mn-cs"/>
              </a:rPr>
              <a:t>Probabilitas</a:t>
            </a: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Contoh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397000"/>
          <a:ext cx="7924800" cy="437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9143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Modus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kegagalan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kesalahan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RPN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Kumulatif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Persentase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Kumulatif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0" marB="45710"/>
                </a:tc>
              </a:tr>
              <a:tr h="66026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Modus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26,4 %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0" marB="45710"/>
                </a:tc>
              </a:tr>
              <a:tr h="4571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Modus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48,7 %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0" marB="45710"/>
                </a:tc>
              </a:tr>
              <a:tr h="6400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Modus 3</a:t>
                      </a:r>
                    </a:p>
                    <a:p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830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68,6 %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</a:tr>
              <a:tr h="42663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Modus 2</a:t>
                      </a:r>
                    </a:p>
                  </a:txBody>
                  <a:tcPr marT="45710" marB="4571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160</a:t>
                      </a:r>
                      <a:endParaRPr lang="en-US" sz="1800" dirty="0"/>
                    </a:p>
                  </a:txBody>
                  <a:tcPr marT="45710" marB="4571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990</a:t>
                      </a:r>
                      <a:endParaRPr lang="en-US" sz="1800" dirty="0"/>
                    </a:p>
                  </a:txBody>
                  <a:tcPr marT="45710" marB="4571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81,8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%</a:t>
                      </a:r>
                      <a:endParaRPr lang="en-US" sz="1800" dirty="0"/>
                    </a:p>
                  </a:txBody>
                  <a:tcPr marT="45710" marB="4571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</a:t>
                      </a:r>
                      <a:r>
                        <a:rPr lang="en-US" sz="1800" baseline="0" dirty="0" smtClean="0"/>
                        <a:t> off: 160</a:t>
                      </a:r>
                      <a:endParaRPr lang="en-US" sz="1800" dirty="0"/>
                    </a:p>
                  </a:txBody>
                  <a:tcPr marT="45710" marB="45710">
                    <a:solidFill>
                      <a:srgbClr val="FFFF00"/>
                    </a:solidFill>
                  </a:tcPr>
                </a:tc>
              </a:tr>
              <a:tr h="4266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Modus 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1090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90,1  %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</a:tr>
              <a:tr h="4266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Modus 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1170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 96,7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%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</a:tr>
              <a:tr h="42663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Modul</a:t>
                      </a:r>
                      <a:r>
                        <a:rPr lang="en-US" sz="1800" dirty="0" smtClean="0"/>
                        <a:t> 7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1210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100 %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33851" name="TextBox 2"/>
          <p:cNvSpPr txBox="1">
            <a:spLocks noChangeArrowheads="1"/>
          </p:cNvSpPr>
          <p:nvPr/>
        </p:nvSpPr>
        <p:spPr bwMode="auto">
          <a:xfrm>
            <a:off x="609600" y="6019800"/>
            <a:ext cx="843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400"/>
              <a:t>Jadi yang harus ditindak lanjuti dengan solusi adalah: modus 1, 4, 3,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Menentukan area prioritas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71600"/>
          <a:ext cx="8077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7"/>
                <a:gridCol w="1099457"/>
                <a:gridCol w="1099457"/>
                <a:gridCol w="1099457"/>
                <a:gridCol w="1099457"/>
                <a:gridCol w="1099457"/>
                <a:gridCol w="1099457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Area/unit </a:t>
                      </a:r>
                      <a:r>
                        <a:rPr lang="en-US" sz="1800" dirty="0" err="1" smtClean="0"/>
                        <a:t>kerja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r>
                        <a:rPr lang="en-US" sz="1800" baseline="0" dirty="0" smtClean="0"/>
                        <a:t> risk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r>
                        <a:rPr lang="en-US" sz="1800" baseline="0" dirty="0" smtClean="0"/>
                        <a:t> cost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volume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Problem Prone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Urutan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Prioritas</a:t>
                      </a:r>
                      <a:endParaRPr lang="en-US" sz="18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Gawat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darurat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III</a:t>
                      </a:r>
                      <a:endParaRPr lang="en-US" sz="18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Rawat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jalan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</a:t>
                      </a:r>
                      <a:endParaRPr lang="en-US" sz="18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Farmasi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Laboratorium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</a:t>
                      </a:r>
                      <a:endParaRPr lang="en-US" sz="18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Rawat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inap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IV</a:t>
                      </a:r>
                      <a:endParaRPr lang="en-US" sz="18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Pendaftaran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752600" y="1066800"/>
          <a:ext cx="693420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4809524" imgH="4382112" progId="MSPhotoEd.3">
                  <p:embed/>
                </p:oleObj>
              </mc:Choice>
              <mc:Fallback>
                <p:oleObj name="Photo Editor Photo" r:id="rId3" imgW="4809524" imgH="4382112" progId="MSPhotoEd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6934200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Bahan bacaan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Risk Management Guidelines AS/NZS 4360.2004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American Society for Health Care Risk Management, Risk Management Handbook, 2004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Hunter Area Health Service Clinical Governance Unit,</a:t>
            </a:r>
            <a:r>
              <a:rPr lang="en-US" sz="2000" b="1" smtClean="0">
                <a:ea typeface="ＭＳ Ｐゴシック" pitchFamily="34" charset="-128"/>
              </a:rPr>
              <a:t> Adverse Event Management Program Overview</a:t>
            </a:r>
            <a:r>
              <a:rPr lang="en-US" sz="2000" smtClean="0">
                <a:ea typeface="ＭＳ Ｐゴシック" pitchFamily="34" charset="-128"/>
              </a:rPr>
              <a:t>, August 2003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FAA,</a:t>
            </a:r>
            <a:r>
              <a:rPr lang="en-US" sz="2000" b="1" smtClean="0">
                <a:ea typeface="ＭＳ Ｐゴシック" pitchFamily="34" charset="-128"/>
              </a:rPr>
              <a:t> FAASystem Safety Handbook</a:t>
            </a:r>
            <a:r>
              <a:rPr lang="en-US" sz="2000" smtClean="0">
                <a:ea typeface="ＭＳ Ｐゴシック" pitchFamily="34" charset="-128"/>
              </a:rPr>
              <a:t>, Dec. 2000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Gain., </a:t>
            </a:r>
            <a:r>
              <a:rPr lang="en-US" sz="2000" b="1" smtClean="0">
                <a:ea typeface="ＭＳ Ｐゴシック" pitchFamily="34" charset="-128"/>
              </a:rPr>
              <a:t>Guide to methods and tools for safety analysis in air traffic management</a:t>
            </a:r>
            <a:r>
              <a:rPr lang="en-US" sz="2000" smtClean="0">
                <a:ea typeface="ＭＳ Ｐゴシック" pitchFamily="34" charset="-128"/>
              </a:rPr>
              <a:t>, 2003.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Hunter Area Health Service, </a:t>
            </a:r>
            <a:r>
              <a:rPr lang="en-US" sz="2000" b="1" smtClean="0">
                <a:ea typeface="ＭＳ Ｐゴシック" pitchFamily="34" charset="-128"/>
              </a:rPr>
              <a:t>Management of Clinical Adverse Event</a:t>
            </a:r>
            <a:r>
              <a:rPr lang="en-US" sz="2000" smtClean="0">
                <a:ea typeface="ＭＳ Ｐゴシック" pitchFamily="34" charset="-128"/>
              </a:rPr>
              <a:t>, May 2003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Ward, S. E., Incident Investigation and Root cause Analysis, </a:t>
            </a:r>
            <a:r>
              <a:rPr lang="en-US" sz="2000" b="1" smtClean="0">
                <a:ea typeface="ＭＳ Ｐゴシック" pitchFamily="34" charset="-128"/>
              </a:rPr>
              <a:t>JHQ</a:t>
            </a:r>
            <a:r>
              <a:rPr lang="en-US" sz="2000" smtClean="0">
                <a:ea typeface="ＭＳ Ｐゴシック" pitchFamily="34" charset="-128"/>
              </a:rPr>
              <a:t>, May/June 2005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JCAHO., </a:t>
            </a:r>
            <a:r>
              <a:rPr lang="en-US" sz="2000" b="1" smtClean="0">
                <a:ea typeface="ＭＳ Ｐゴシック" pitchFamily="34" charset="-128"/>
              </a:rPr>
              <a:t>Root Cause Analysis in Health Care</a:t>
            </a:r>
            <a:r>
              <a:rPr lang="en-US" sz="2000" smtClean="0">
                <a:ea typeface="ＭＳ Ｐゴシック" pitchFamily="34" charset="-128"/>
              </a:rPr>
              <a:t>, Joint Commission, 2000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a typeface="ＭＳ Ｐゴシック" pitchFamily="34" charset="-128"/>
              </a:rPr>
              <a:t>Burgmeyer, J., Failure Mode and Effect Analysis: An Application in Reducing Risk in Blood Transfusion, </a:t>
            </a:r>
            <a:r>
              <a:rPr lang="en-US" sz="2000" b="1" smtClean="0">
                <a:ea typeface="ＭＳ Ｐゴシック" pitchFamily="34" charset="-128"/>
              </a:rPr>
              <a:t>Journal on Quality Improvement</a:t>
            </a:r>
            <a:r>
              <a:rPr lang="en-US" sz="2000" smtClean="0">
                <a:ea typeface="ＭＳ Ｐゴシック" pitchFamily="34" charset="-128"/>
              </a:rPr>
              <a:t>, Vol 28, No.6, June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Pengertian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Risk Management </a:t>
            </a:r>
            <a:r>
              <a:rPr lang="en-US" b="1" dirty="0" err="1" smtClean="0">
                <a:ea typeface="+mn-ea"/>
                <a:cs typeface="+mn-cs"/>
              </a:rPr>
              <a:t>merupakan</a:t>
            </a:r>
            <a:r>
              <a:rPr lang="en-US" b="1" dirty="0" smtClean="0">
                <a:ea typeface="+mn-ea"/>
                <a:cs typeface="+mn-cs"/>
              </a:rPr>
              <a:t> proses </a:t>
            </a:r>
            <a:r>
              <a:rPr lang="en-US" b="1" dirty="0" err="1" smtClean="0">
                <a:ea typeface="+mn-ea"/>
                <a:cs typeface="+mn-cs"/>
              </a:rPr>
              <a:t>mengenal</a:t>
            </a:r>
            <a:r>
              <a:rPr lang="en-US" b="1" dirty="0" smtClean="0">
                <a:ea typeface="+mn-ea"/>
                <a:cs typeface="+mn-cs"/>
              </a:rPr>
              <a:t>, </a:t>
            </a:r>
            <a:r>
              <a:rPr lang="en-US" b="1" dirty="0" err="1" smtClean="0">
                <a:ea typeface="+mn-ea"/>
                <a:cs typeface="+mn-cs"/>
              </a:rPr>
              <a:t>mengevaluasi</a:t>
            </a:r>
            <a:r>
              <a:rPr lang="en-US" b="1" dirty="0" smtClean="0">
                <a:ea typeface="+mn-ea"/>
                <a:cs typeface="+mn-cs"/>
              </a:rPr>
              <a:t>, </a:t>
            </a:r>
            <a:r>
              <a:rPr lang="en-US" b="1" dirty="0" err="1" smtClean="0">
                <a:ea typeface="+mn-ea"/>
                <a:cs typeface="+mn-cs"/>
              </a:rPr>
              <a:t>mengendalikan</a:t>
            </a:r>
            <a:r>
              <a:rPr lang="en-US" b="1" dirty="0" smtClean="0">
                <a:ea typeface="+mn-ea"/>
                <a:cs typeface="+mn-cs"/>
              </a:rPr>
              <a:t>, </a:t>
            </a:r>
            <a:r>
              <a:rPr lang="en-US" b="1" dirty="0" err="1" smtClean="0">
                <a:ea typeface="+mn-ea"/>
                <a:cs typeface="+mn-cs"/>
              </a:rPr>
              <a:t>meminimalkan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risiko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dalam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suatu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organisasi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secara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menyeluruh</a:t>
            </a:r>
            <a:r>
              <a:rPr lang="en-US" b="1" dirty="0" smtClean="0">
                <a:ea typeface="+mn-ea"/>
                <a:cs typeface="+mn-cs"/>
              </a:rPr>
              <a:t> (NHS)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352800" y="2209800"/>
            <a:ext cx="1447800" cy="2819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  <a:latin typeface="Arial" panose="020B0604020202020204" pitchFamily="34" charset="0"/>
              </a:rPr>
              <a:t>Severity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  <a:latin typeface="Arial" panose="020B0604020202020204" pitchFamily="34" charset="0"/>
              </a:rPr>
              <a:t>assessment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486400" y="2057400"/>
            <a:ext cx="2971800" cy="2819400"/>
          </a:xfrm>
          <a:prstGeom prst="flowChartMultidocument">
            <a:avLst/>
          </a:prstGeom>
          <a:solidFill>
            <a:srgbClr val="AB0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>
                <a:latin typeface="Arial" panose="020B0604020202020204" pitchFamily="34" charset="0"/>
              </a:rPr>
              <a:t>Extreme risk</a:t>
            </a:r>
          </a:p>
          <a:p>
            <a:pPr algn="ctr" eaLnBrk="1" hangingPunct="1">
              <a:buFontTx/>
              <a:buAutoNum type="arabicPeriod"/>
            </a:pPr>
            <a:r>
              <a:rPr lang="en-US">
                <a:latin typeface="Arial" panose="020B0604020202020204" pitchFamily="34" charset="0"/>
              </a:rPr>
              <a:t>High risk</a:t>
            </a:r>
          </a:p>
          <a:p>
            <a:pPr algn="ctr" eaLnBrk="1" hangingPunct="1">
              <a:buFontTx/>
              <a:buAutoNum type="arabicPeriod"/>
            </a:pPr>
            <a:r>
              <a:rPr lang="en-US">
                <a:latin typeface="Arial" panose="020B0604020202020204" pitchFamily="34" charset="0"/>
              </a:rPr>
              <a:t>Moderate risk</a:t>
            </a:r>
          </a:p>
          <a:p>
            <a:pPr algn="ctr" eaLnBrk="1" hangingPunct="1">
              <a:buFontTx/>
              <a:buAutoNum type="arabicPeriod"/>
            </a:pPr>
            <a:r>
              <a:rPr lang="en-US">
                <a:latin typeface="Arial" panose="020B0604020202020204" pitchFamily="34" charset="0"/>
              </a:rPr>
              <a:t>Low risk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81000" y="1905000"/>
            <a:ext cx="1981200" cy="1219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t>Probability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81000" y="4038600"/>
            <a:ext cx="1981200" cy="1219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>
                <a:latin typeface="Arial" panose="020B0604020202020204" pitchFamily="34" charset="0"/>
              </a:rPr>
              <a:t>Severity</a:t>
            </a:r>
          </a:p>
          <a:p>
            <a:pPr algn="ctr" eaLnBrk="1" hangingPunct="1"/>
            <a:r>
              <a:rPr lang="en-US">
                <a:latin typeface="Arial" panose="020B0604020202020204" pitchFamily="34" charset="0"/>
              </a:rPr>
              <a:t>(Dampak)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2819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Frequent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Probable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Possible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Unlikely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Rare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17525" y="5218113"/>
            <a:ext cx="19970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>Extreme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Major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Moderate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Minor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Minimal</a:t>
            </a:r>
          </a:p>
        </p:txBody>
      </p:sp>
      <p:cxnSp>
        <p:nvCxnSpPr>
          <p:cNvPr id="8200" name="AutoShape 8"/>
          <p:cNvCxnSpPr>
            <a:cxnSpLocks noChangeShapeType="1"/>
            <a:stCxn id="8196" idx="4"/>
            <a:endCxn id="8194" idx="1"/>
          </p:cNvCxnSpPr>
          <p:nvPr/>
        </p:nvCxnSpPr>
        <p:spPr bwMode="auto">
          <a:xfrm rot="16200000" flipH="1">
            <a:off x="2114550" y="2381250"/>
            <a:ext cx="495300" cy="1981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AutoShape 9"/>
          <p:cNvCxnSpPr>
            <a:cxnSpLocks noChangeShapeType="1"/>
            <a:stCxn id="8197" idx="0"/>
            <a:endCxn id="8194" idx="1"/>
          </p:cNvCxnSpPr>
          <p:nvPr/>
        </p:nvCxnSpPr>
        <p:spPr bwMode="auto">
          <a:xfrm rot="-5400000">
            <a:off x="2152650" y="2838450"/>
            <a:ext cx="419100" cy="1981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sv-SE" smtClean="0">
                <a:latin typeface="Arial" panose="020B0604020202020204" pitchFamily="34" charset="0"/>
              </a:rPr>
              <a:t>t</a:t>
            </a: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07B1292F-9ECA-432D-A4C5-00DABE1C93E6}" type="slidenum">
              <a:rPr lang="en-US">
                <a:latin typeface="Arial" panose="020B0604020202020204" pitchFamily="34" charset="0"/>
              </a:rPr>
              <a:pPr algn="ctr"/>
              <a:t>5</a:t>
            </a:fld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288" y="692150"/>
          <a:ext cx="8497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72"/>
                <a:gridCol w="1872416"/>
                <a:gridCol w="5401199"/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tx2"/>
                          </a:solidFill>
                          <a:latin typeface="Century Gothic" pitchFamily="34" charset="0"/>
                        </a:rPr>
                        <a:t>TK</a:t>
                      </a:r>
                      <a:r>
                        <a:rPr lang="id-ID" sz="1800" b="1" baseline="0" dirty="0" smtClean="0">
                          <a:solidFill>
                            <a:schemeClr val="tx2"/>
                          </a:solidFill>
                          <a:latin typeface="Century Gothic" pitchFamily="34" charset="0"/>
                        </a:rPr>
                        <a:t> RIKS</a:t>
                      </a:r>
                      <a:endParaRPr lang="id-ID" sz="1800" b="1" dirty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tx2"/>
                          </a:solidFill>
                          <a:latin typeface="Century Gothic" pitchFamily="34" charset="0"/>
                        </a:rPr>
                        <a:t>Deskripsi</a:t>
                      </a:r>
                      <a:endParaRPr lang="id-ID" sz="1800" b="1" dirty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tx2"/>
                          </a:solidFill>
                          <a:latin typeface="Century Gothic" pitchFamily="34" charset="0"/>
                        </a:rPr>
                        <a:t>Dampak</a:t>
                      </a:r>
                      <a:endParaRPr lang="id-ID" sz="1800" b="1" dirty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9189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Minimal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Tidak</a:t>
                      </a:r>
                      <a:r>
                        <a:rPr lang="id-ID" sz="18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ada cedera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327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Minor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Cedera ringan , mis luka lecet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Dapat</a:t>
                      </a:r>
                      <a:r>
                        <a:rPr lang="id-ID" sz="18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diatasi dng P3K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02779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3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Moderat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Cedera sedang, mis : luka robek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Berkurangnya fungsi motorik/sensorik/psikologis atau intelektual</a:t>
                      </a:r>
                      <a:r>
                        <a:rPr lang="id-ID" sz="18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(reversibel. Tdk berhubungan dng penyakit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id-ID" sz="18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Setiap kasus yg meperpanjang perawatan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2100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Mayor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Cedera luas/berat, mis : cacat, lumpuh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Kehilangan fungsi motorik/sensorik/ psikologis atau intelektual (ireversibel), tdk berhubungan dng penyakit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19072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Ekstrem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Kematian yg tdk berhubungan dng perjalanan penyakit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50" marR="91450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Dampak risiko (Severity)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143000"/>
          <a:ext cx="8610600" cy="52446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10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id-ID" sz="3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Probabilitas</a:t>
                      </a:r>
                      <a:endParaRPr lang="id-ID" sz="3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Frequent: Sangat sering terjadi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(Tiap minggu/bulan)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: 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4690">
                <a:tc>
                  <a:txBody>
                    <a:bodyPr/>
                    <a:lstStyle/>
                    <a:p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Probable: Sering terjadi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(bbrp kali/tahun)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: 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  <a:p>
                      <a:endParaRPr lang="id-ID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7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Possible: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Mungkin terjadi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(1 - 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&lt; 2 tahun/kali) : 3</a:t>
                      </a:r>
                      <a:endParaRPr lang="id-ID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7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Unlikely: Jarang terjadi (&gt;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2 - &lt; 5 th/kali): 2</a:t>
                      </a:r>
                      <a:endParaRPr lang="id-ID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76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are: Sangat jarang terjadi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id-ID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 &gt; 5</a:t>
                      </a:r>
                      <a:r>
                        <a:rPr lang="id-ID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thn/Kali): 1</a:t>
                      </a:r>
                      <a:endParaRPr lang="id-ID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3744416" cy="11381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id-I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MATRIKS GRADING RISIKO</a:t>
            </a:r>
            <a:endParaRPr lang="id-ID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sv-SE" smtClean="0">
                <a:latin typeface="Arial" panose="020B0604020202020204" pitchFamily="34" charset="0"/>
              </a:rPr>
              <a:t>dr Luwi - PMKP 7 Okt</a:t>
            </a: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89310799-6279-4057-B89C-4B3D7DDA1885}" type="slidenum">
              <a:rPr lang="en-US">
                <a:latin typeface="Arial" panose="020B0604020202020204" pitchFamily="34" charset="0"/>
              </a:rPr>
              <a:pPr algn="ctr"/>
              <a:t>7</a:t>
            </a:fld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30" y="685800"/>
          <a:ext cx="8640958" cy="62101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2"/>
                <a:gridCol w="1440160"/>
                <a:gridCol w="1296144"/>
                <a:gridCol w="1152128"/>
                <a:gridCol w="1224136"/>
                <a:gridCol w="1152128"/>
              </a:tblGrid>
              <a:tr h="914400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Dampak</a:t>
                      </a:r>
                    </a:p>
                    <a:p>
                      <a:endParaRPr lang="id-ID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Probabilitas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Tak</a:t>
                      </a:r>
                      <a:r>
                        <a:rPr lang="id-ID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Significant</a:t>
                      </a:r>
                    </a:p>
                    <a:p>
                      <a:pPr algn="ctr"/>
                      <a:r>
                        <a:rPr lang="id-ID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MINOR</a:t>
                      </a:r>
                    </a:p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</a:p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Mayor</a:t>
                      </a:r>
                    </a:p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Katatrospik</a:t>
                      </a:r>
                    </a:p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9203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Sangat sering terjadi</a:t>
                      </a:r>
                    </a:p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(Tiap minggu/bulan)</a:t>
                      </a:r>
                    </a:p>
                    <a:p>
                      <a:pPr algn="ctr"/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latin typeface="Calibri" pitchFamily="34" charset="0"/>
                          <a:cs typeface="Calibri" pitchFamily="34" charset="0"/>
                        </a:rPr>
                        <a:t>Tinggi</a:t>
                      </a:r>
                      <a:endParaRPr lang="id-ID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</a:p>
                    <a:p>
                      <a:pPr algn="ctr"/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9896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Sering terjadi</a:t>
                      </a:r>
                    </a:p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(bbrp kali/tahun)</a:t>
                      </a:r>
                    </a:p>
                    <a:p>
                      <a:pPr algn="ctr"/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  <a:p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latin typeface="Calibri" pitchFamily="34" charset="0"/>
                          <a:cs typeface="Calibri" pitchFamily="34" charset="0"/>
                        </a:rPr>
                        <a:t>Tinggi</a:t>
                      </a:r>
                    </a:p>
                    <a:p>
                      <a:pPr algn="ctr"/>
                      <a:endParaRPr lang="id-ID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</a:p>
                    <a:p>
                      <a:pPr algn="ctr"/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</a:p>
                    <a:p>
                      <a:pPr algn="ctr"/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99203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Mungkin terjadi</a:t>
                      </a:r>
                    </a:p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(1 - </a:t>
                      </a:r>
                      <a:r>
                        <a:rPr lang="id-ID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&lt; 2 tahun/kali)</a:t>
                      </a:r>
                    </a:p>
                    <a:p>
                      <a:pPr algn="ctr"/>
                      <a:r>
                        <a:rPr lang="id-ID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Rendah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latin typeface="Calibri" pitchFamily="34" charset="0"/>
                          <a:cs typeface="Calibri" pitchFamily="34" charset="0"/>
                        </a:rPr>
                        <a:t>Tinggi</a:t>
                      </a:r>
                    </a:p>
                    <a:p>
                      <a:pPr algn="ctr"/>
                      <a:endParaRPr lang="id-ID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</a:p>
                    <a:p>
                      <a:pPr algn="ctr"/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</a:p>
                    <a:p>
                      <a:pPr algn="ctr"/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99203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Jarang terjadi</a:t>
                      </a:r>
                    </a:p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(&gt;</a:t>
                      </a:r>
                      <a:r>
                        <a:rPr lang="id-ID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2 - &lt; 5 th/kali)</a:t>
                      </a:r>
                    </a:p>
                    <a:p>
                      <a:pPr algn="ctr"/>
                      <a:r>
                        <a:rPr lang="id-ID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Rendah</a:t>
                      </a:r>
                    </a:p>
                    <a:p>
                      <a:pPr algn="ctr"/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Rendah</a:t>
                      </a:r>
                    </a:p>
                    <a:p>
                      <a:pPr algn="ctr"/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latin typeface="Calibri" pitchFamily="34" charset="0"/>
                          <a:cs typeface="Calibri" pitchFamily="34" charset="0"/>
                        </a:rPr>
                        <a:t>Tinggi</a:t>
                      </a:r>
                    </a:p>
                    <a:p>
                      <a:pPr algn="ctr"/>
                      <a:endParaRPr lang="id-ID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</a:p>
                    <a:p>
                      <a:pPr algn="ctr"/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99203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Sangat jarang terjadi</a:t>
                      </a:r>
                    </a:p>
                    <a:p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 &gt; 5</a:t>
                      </a:r>
                      <a:r>
                        <a:rPr lang="id-ID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thn/Kali)</a:t>
                      </a:r>
                    </a:p>
                    <a:p>
                      <a:pPr algn="ctr"/>
                      <a:r>
                        <a:rPr lang="id-ID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Rendah</a:t>
                      </a:r>
                    </a:p>
                    <a:p>
                      <a:pPr algn="ctr"/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Rendah</a:t>
                      </a:r>
                    </a:p>
                    <a:p>
                      <a:pPr algn="ctr"/>
                      <a:endParaRPr lang="id-ID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Moderat</a:t>
                      </a:r>
                    </a:p>
                    <a:p>
                      <a:pPr algn="ctr"/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latin typeface="Calibri" pitchFamily="34" charset="0"/>
                          <a:cs typeface="Calibri" pitchFamily="34" charset="0"/>
                        </a:rPr>
                        <a:t>Tinggi</a:t>
                      </a:r>
                    </a:p>
                    <a:p>
                      <a:pPr algn="ctr"/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Ekstrim</a:t>
                      </a:r>
                    </a:p>
                    <a:p>
                      <a:pPr algn="ctr"/>
                      <a:endParaRPr lang="id-ID" sz="2000" b="1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48825" y="3302000"/>
          <a:ext cx="207963" cy="366713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366713"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 marL="91282" marR="91282" marT="45839" marB="45839"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1276" name="Straight Connector 7"/>
          <p:cNvCxnSpPr>
            <a:cxnSpLocks noChangeShapeType="1"/>
          </p:cNvCxnSpPr>
          <p:nvPr/>
        </p:nvCxnSpPr>
        <p:spPr bwMode="auto">
          <a:xfrm>
            <a:off x="381000" y="685800"/>
            <a:ext cx="2286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8013" y="2209800"/>
          <a:ext cx="79279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410001" imgH="1663639" progId="Word.Document.12">
                  <p:embed/>
                </p:oleObj>
              </mc:Choice>
              <mc:Fallback>
                <p:oleObj name="Document" r:id="rId4" imgW="5410001" imgH="166363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209800"/>
                        <a:ext cx="79279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d-ID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Tindakan sesuai Tingkat &amp; Band Risiko</a:t>
            </a:r>
            <a:endParaRPr lang="id-ID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350F3045-C41D-47AD-8865-5CD1CFEFAA4F}" type="slidenum">
              <a:rPr lang="en-US">
                <a:latin typeface="Arial" panose="020B0604020202020204" pitchFamily="34" charset="0"/>
              </a:rPr>
              <a:pPr algn="ctr"/>
              <a:t>9</a:t>
            </a:fld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125538"/>
          <a:ext cx="8424862" cy="546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678"/>
                <a:gridCol w="5912184"/>
              </a:tblGrid>
              <a:tr h="511724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LEVEL/BANDS</a:t>
                      </a:r>
                      <a:endParaRPr lang="id-ID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TINDAKAN</a:t>
                      </a:r>
                      <a:endParaRPr lang="id-ID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11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EKSTREM</a:t>
                      </a:r>
                    </a:p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(SANGAT</a:t>
                      </a:r>
                      <a:r>
                        <a:rPr lang="id-ID" sz="20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TINGGI)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Risiko ekstrem, dilakukan RCA paling lama 45 hari, membutuhkan tindakan segera, perhatian</a:t>
                      </a:r>
                      <a:r>
                        <a:rPr lang="id-ID" sz="20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sampai ke </a:t>
                      </a:r>
                      <a:r>
                        <a:rPr lang="id-ID" sz="2000" b="1" u="sng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Direktur RS</a:t>
                      </a:r>
                      <a:r>
                        <a:rPr lang="id-ID" sz="2000" b="1" u="sng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/ Ka Pus</a:t>
                      </a:r>
                      <a:endParaRPr lang="id-ID" sz="2000" b="1" u="sng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10437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Century Gothic" pitchFamily="34" charset="0"/>
                        </a:rPr>
                        <a:t>HIGH</a:t>
                      </a:r>
                    </a:p>
                    <a:p>
                      <a:r>
                        <a:rPr lang="id-ID" sz="2000" b="1" dirty="0" smtClean="0">
                          <a:latin typeface="Century Gothic" pitchFamily="34" charset="0"/>
                        </a:rPr>
                        <a:t>(TINGGI)</a:t>
                      </a:r>
                      <a:endParaRPr lang="id-ID" sz="2000" b="1" dirty="0"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Century Gothic" pitchFamily="34" charset="0"/>
                        </a:rPr>
                        <a:t>Risiko tinggi, dilakukan RCA paling lama 45 hari, kaji dng detail &amp; perlu tindakan segera, serta membutuhkan</a:t>
                      </a:r>
                      <a:r>
                        <a:rPr lang="id-ID" sz="2000" b="1" baseline="0" dirty="0" smtClean="0">
                          <a:latin typeface="Century Gothic" pitchFamily="34" charset="0"/>
                        </a:rPr>
                        <a:t> tindakan top manajemen</a:t>
                      </a:r>
                      <a:r>
                        <a:rPr lang="en-US" sz="2000" b="1" baseline="0" dirty="0" smtClean="0">
                          <a:latin typeface="Century Gothic" pitchFamily="34" charset="0"/>
                        </a:rPr>
                        <a:t> / </a:t>
                      </a:r>
                      <a:r>
                        <a:rPr lang="en-US" sz="2000" b="1" u="sng" baseline="0" dirty="0" err="1" smtClean="0">
                          <a:latin typeface="Century Gothic" pitchFamily="34" charset="0"/>
                        </a:rPr>
                        <a:t>Ketua</a:t>
                      </a:r>
                      <a:r>
                        <a:rPr lang="en-US" sz="2000" b="1" u="sng" baseline="0" dirty="0" smtClean="0">
                          <a:latin typeface="Century Gothic" pitchFamily="34" charset="0"/>
                        </a:rPr>
                        <a:t> Tim </a:t>
                      </a:r>
                      <a:r>
                        <a:rPr lang="en-US" sz="2000" b="1" u="sng" baseline="0" dirty="0" err="1" smtClean="0">
                          <a:latin typeface="Century Gothic" pitchFamily="34" charset="0"/>
                        </a:rPr>
                        <a:t>Mutu</a:t>
                      </a:r>
                      <a:r>
                        <a:rPr lang="id-ID" sz="2000" b="1" u="sng" dirty="0" smtClean="0">
                          <a:latin typeface="Century Gothic" pitchFamily="34" charset="0"/>
                        </a:rPr>
                        <a:t> </a:t>
                      </a:r>
                      <a:endParaRPr lang="id-ID" sz="2000" b="1" u="sng" dirty="0"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5195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MODERATE</a:t>
                      </a:r>
                    </a:p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(SEDANG)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Risiko sedang dilakukan investigasi sederhana paling lama 2 minggu. Manajer/pimpinan klinis sebaiknnya menilai dampak terhadap bahaya &amp; kelola risiko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(</a:t>
                      </a:r>
                      <a:r>
                        <a:rPr lang="en-US" sz="2000" b="1" u="sng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dokter</a:t>
                      </a: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penanggung</a:t>
                      </a: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jawab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05679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LOW</a:t>
                      </a:r>
                    </a:p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(RENDAH)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Risiko rendah dilakukan investigasi  sederhana paling lama 1 minggu diselesaikan dng prosedur rutin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 (</a:t>
                      </a: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SPO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9" marR="91439" marT="45702" marB="45702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1409</TotalTime>
  <Words>1974</Words>
  <Application>Microsoft Office PowerPoint</Application>
  <PresentationFormat>On-screen Show (4:3)</PresentationFormat>
  <Paragraphs>452</Paragraphs>
  <Slides>34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Garamond</vt:lpstr>
      <vt:lpstr>ＭＳ Ｐゴシック</vt:lpstr>
      <vt:lpstr>Arial</vt:lpstr>
      <vt:lpstr>Wingdings</vt:lpstr>
      <vt:lpstr>Calibri</vt:lpstr>
      <vt:lpstr>Century Gothic</vt:lpstr>
      <vt:lpstr>Tahoma</vt:lpstr>
      <vt:lpstr>Arial Narrow</vt:lpstr>
      <vt:lpstr>Arial Unicode MS</vt:lpstr>
      <vt:lpstr>Stream</vt:lpstr>
      <vt:lpstr>Microsoft Word Document</vt:lpstr>
      <vt:lpstr>Microsoft Photo Editor 3.0 Photo</vt:lpstr>
      <vt:lpstr>INSTRUMEN MANAJEMEN RISIKO</vt:lpstr>
      <vt:lpstr>Tools untuk risk analysis</vt:lpstr>
      <vt:lpstr>Severity assessment</vt:lpstr>
      <vt:lpstr>PowerPoint Presentation</vt:lpstr>
      <vt:lpstr>Dampak risiko (Severity)</vt:lpstr>
      <vt:lpstr>PowerPoint Presentation</vt:lpstr>
      <vt:lpstr>MATRIKS GRADING RISIKO</vt:lpstr>
      <vt:lpstr>PowerPoint Presentation</vt:lpstr>
      <vt:lpstr>Tindakan sesuai Tingkat &amp; Band Risiko</vt:lpstr>
      <vt:lpstr>Root Cause Analysis (RCA)</vt:lpstr>
      <vt:lpstr>Langkah RCA</vt:lpstr>
      <vt:lpstr>Mempelajari kejadian</vt:lpstr>
      <vt:lpstr>PowerPoint Presentation</vt:lpstr>
      <vt:lpstr>PowerPoint Presentation</vt:lpstr>
      <vt:lpstr>PowerPoint Presentation</vt:lpstr>
      <vt:lpstr>Susun rencana tindakan</vt:lpstr>
      <vt:lpstr>Catat dan laporkan</vt:lpstr>
      <vt:lpstr>Memahami penyebab kejadian</vt:lpstr>
      <vt:lpstr>Jika tidak ada kejadian, tetapi kita akan memperbaiki suatu sistem agar minimal risiko, maka lakukan FMEA</vt:lpstr>
      <vt:lpstr>Failure mode and effect analysis</vt:lpstr>
      <vt:lpstr>PowerPoint Presentation</vt:lpstr>
      <vt:lpstr>Apakah FMEA</vt:lpstr>
      <vt:lpstr>Langkah-langkah</vt:lpstr>
      <vt:lpstr>Langkah-langkah….</vt:lpstr>
      <vt:lpstr>PowerPoint Presentation</vt:lpstr>
      <vt:lpstr>Severity Rating Scale</vt:lpstr>
      <vt:lpstr>Occurence Rating Scale</vt:lpstr>
      <vt:lpstr>Detection Rating Scale</vt:lpstr>
      <vt:lpstr>Menetapkan “cut off point”dengan Pareto</vt:lpstr>
      <vt:lpstr>Contoh</vt:lpstr>
      <vt:lpstr>Menentukan area prioritas</vt:lpstr>
      <vt:lpstr>PowerPoint Presentation</vt:lpstr>
      <vt:lpstr>Bahan bacaan</vt:lpstr>
      <vt:lpstr>Pengertian</vt:lpstr>
    </vt:vector>
  </TitlesOfParts>
  <Company>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Mutu, keselamatan, dan manajemen risiko Quality, safety, risk management</dc:title>
  <dc:creator>TK</dc:creator>
  <cp:lastModifiedBy>susillo</cp:lastModifiedBy>
  <cp:revision>130</cp:revision>
  <dcterms:created xsi:type="dcterms:W3CDTF">2007-10-30T04:54:16Z</dcterms:created>
  <dcterms:modified xsi:type="dcterms:W3CDTF">2019-07-24T04:56:24Z</dcterms:modified>
</cp:coreProperties>
</file>